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83" r:id="rId2"/>
    <p:sldId id="292" r:id="rId3"/>
    <p:sldId id="301" r:id="rId4"/>
    <p:sldId id="302" r:id="rId5"/>
    <p:sldId id="300" r:id="rId6"/>
    <p:sldId id="293" r:id="rId7"/>
    <p:sldId id="295" r:id="rId8"/>
    <p:sldId id="294" r:id="rId9"/>
    <p:sldId id="296" r:id="rId10"/>
    <p:sldId id="297" r:id="rId11"/>
    <p:sldId id="303" r:id="rId12"/>
    <p:sldId id="304" r:id="rId13"/>
    <p:sldId id="305" r:id="rId14"/>
    <p:sldId id="306" r:id="rId15"/>
    <p:sldId id="308" r:id="rId16"/>
    <p:sldId id="307" r:id="rId17"/>
    <p:sldId id="309" r:id="rId18"/>
    <p:sldId id="310" r:id="rId19"/>
    <p:sldId id="311" r:id="rId20"/>
    <p:sldId id="312" r:id="rId21"/>
    <p:sldId id="313" r:id="rId22"/>
    <p:sldId id="314" r:id="rId23"/>
    <p:sldId id="327" r:id="rId24"/>
    <p:sldId id="315" r:id="rId25"/>
    <p:sldId id="316" r:id="rId26"/>
    <p:sldId id="318" r:id="rId27"/>
    <p:sldId id="319" r:id="rId28"/>
    <p:sldId id="320" r:id="rId29"/>
    <p:sldId id="321" r:id="rId30"/>
    <p:sldId id="322" r:id="rId31"/>
    <p:sldId id="323" r:id="rId32"/>
    <p:sldId id="324" r:id="rId33"/>
    <p:sldId id="326" r:id="rId34"/>
    <p:sldId id="328" r:id="rId35"/>
    <p:sldId id="329" r:id="rId36"/>
    <p:sldId id="325" r:id="rId37"/>
    <p:sldId id="330" r:id="rId38"/>
    <p:sldId id="331" r:id="rId39"/>
    <p:sldId id="332" r:id="rId40"/>
    <p:sldId id="333" r:id="rId41"/>
    <p:sldId id="291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84C9BE1-1379-4105-9472-C946F7CE2622}">
          <p14:sldIdLst>
            <p14:sldId id="283"/>
            <p14:sldId id="292"/>
            <p14:sldId id="301"/>
            <p14:sldId id="302"/>
            <p14:sldId id="300"/>
            <p14:sldId id="293"/>
            <p14:sldId id="295"/>
            <p14:sldId id="294"/>
            <p14:sldId id="296"/>
            <p14:sldId id="297"/>
            <p14:sldId id="303"/>
            <p14:sldId id="304"/>
            <p14:sldId id="305"/>
            <p14:sldId id="306"/>
            <p14:sldId id="308"/>
            <p14:sldId id="307"/>
            <p14:sldId id="309"/>
            <p14:sldId id="310"/>
            <p14:sldId id="311"/>
            <p14:sldId id="312"/>
            <p14:sldId id="313"/>
            <p14:sldId id="314"/>
            <p14:sldId id="327"/>
            <p14:sldId id="315"/>
            <p14:sldId id="316"/>
            <p14:sldId id="318"/>
            <p14:sldId id="319"/>
            <p14:sldId id="320"/>
            <p14:sldId id="321"/>
            <p14:sldId id="322"/>
            <p14:sldId id="323"/>
            <p14:sldId id="324"/>
            <p14:sldId id="326"/>
            <p14:sldId id="328"/>
            <p14:sldId id="329"/>
            <p14:sldId id="325"/>
            <p14:sldId id="330"/>
            <p14:sldId id="331"/>
            <p14:sldId id="332"/>
            <p14:sldId id="333"/>
            <p14:sldId id="291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10" autoAdjust="0"/>
    <p:restoredTop sz="94660"/>
  </p:normalViewPr>
  <p:slideViewPr>
    <p:cSldViewPr snapToGrid="0">
      <p:cViewPr varScale="1">
        <p:scale>
          <a:sx n="74" d="100"/>
          <a:sy n="74" d="100"/>
        </p:scale>
        <p:origin x="-128" y="-3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48" Type="http://schemas.microsoft.com/office/2015/10/relationships/revisionInfo" Target="revisionInfo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22/02/18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22/02/18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22/02/18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22/02/18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22/02/18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22/02/18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22/02/18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22/02/18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22/02/18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22/02/18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22/02/18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22/02/18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22/02/18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22/02/18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22/02/18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22/02/18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22/02/18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6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jpg"/><Relationship Id="rId5" Type="http://schemas.openxmlformats.org/officeDocument/2006/relationships/image" Target="../media/image9.jpg"/><Relationship Id="rId6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6.jpg"/><Relationship Id="rId5" Type="http://schemas.openxmlformats.org/officeDocument/2006/relationships/image" Target="../media/image15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rda.net/" TargetMode="External"/><Relationship Id="rId4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r3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nders.com/blockchain/hash.html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144" y="758630"/>
            <a:ext cx="3335589" cy="105568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988734" y="2068318"/>
            <a:ext cx="5740399" cy="810349"/>
          </a:xfrm>
        </p:spPr>
        <p:txBody>
          <a:bodyPr/>
          <a:lstStyle/>
          <a:p>
            <a:pPr algn="l"/>
            <a:r>
              <a:rPr lang="en-US" sz="5000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Blockchain Security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512734" y="3017257"/>
            <a:ext cx="2692398" cy="389467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latin typeface="Book Antiqua" panose="02040602050305030304" pitchFamily="18" charset="0"/>
              </a:rPr>
              <a:t>Ramesh Krishnasagar</a:t>
            </a:r>
          </a:p>
        </p:txBody>
      </p:sp>
    </p:spTree>
    <p:extLst>
      <p:ext uri="{BB962C8B-B14F-4D97-AF65-F5344CB8AC3E}">
        <p14:creationId xmlns:p14="http://schemas.microsoft.com/office/powerpoint/2010/main" val="2703231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38667" y="255134"/>
            <a:ext cx="8949266" cy="701599"/>
          </a:xfrm>
        </p:spPr>
        <p:txBody>
          <a:bodyPr>
            <a:normAutofit/>
          </a:bodyPr>
          <a:lstStyle/>
          <a:p>
            <a:r>
              <a:rPr lang="en-GB" sz="35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Centralised Vs Decentralised</a:t>
            </a:r>
            <a:endParaRPr lang="en-US" sz="3500" b="1" dirty="0">
              <a:solidFill>
                <a:schemeClr val="tx1">
                  <a:lumMod val="95000"/>
                  <a:lumOff val="5000"/>
                </a:schemeClr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428067" y="1137165"/>
            <a:ext cx="5410200" cy="5265964"/>
          </a:xfrm>
        </p:spPr>
        <p:txBody>
          <a:bodyPr>
            <a:noAutofit/>
          </a:bodyPr>
          <a:lstStyle/>
          <a:p>
            <a:r>
              <a:rPr lang="en-GB" sz="2000" dirty="0">
                <a:latin typeface="Book Antiqua" panose="02040602050305030304" pitchFamily="18" charset="0"/>
              </a:rPr>
              <a:t>World Wide Web is built on centralized architecture</a:t>
            </a:r>
          </a:p>
          <a:p>
            <a:r>
              <a:rPr lang="en-GB" sz="2000" dirty="0">
                <a:latin typeface="Book Antiqua" panose="02040602050305030304" pitchFamily="18" charset="0"/>
              </a:rPr>
              <a:t>All nodes connect to central node</a:t>
            </a:r>
          </a:p>
          <a:p>
            <a:r>
              <a:rPr lang="en-GB" sz="2000" dirty="0">
                <a:latin typeface="Book Antiqua" panose="02040602050305030304" pitchFamily="18" charset="0"/>
              </a:rPr>
              <a:t>Single point of failure, scaling and inefficiency</a:t>
            </a:r>
          </a:p>
          <a:p>
            <a:endParaRPr lang="en-GB" sz="2000" dirty="0">
              <a:latin typeface="Book Antiqua" panose="0204060205030503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7E9D903-FE1A-498F-82DD-CBCCB8E8E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69" y="995940"/>
            <a:ext cx="3580198" cy="55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76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38667" y="255134"/>
            <a:ext cx="8949266" cy="701599"/>
          </a:xfrm>
        </p:spPr>
        <p:txBody>
          <a:bodyPr>
            <a:normAutofit/>
          </a:bodyPr>
          <a:lstStyle/>
          <a:p>
            <a:r>
              <a:rPr lang="en-GB" sz="35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Centralised Vs Decentralised cont..</a:t>
            </a:r>
            <a:endParaRPr lang="en-US" sz="3500" b="1" dirty="0">
              <a:solidFill>
                <a:schemeClr val="tx1">
                  <a:lumMod val="95000"/>
                  <a:lumOff val="5000"/>
                </a:schemeClr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06944" y="1223885"/>
            <a:ext cx="5410200" cy="5265964"/>
          </a:xfrm>
        </p:spPr>
        <p:txBody>
          <a:bodyPr>
            <a:noAutofit/>
          </a:bodyPr>
          <a:lstStyle/>
          <a:p>
            <a:r>
              <a:rPr lang="en-GB" sz="2000" dirty="0" smtClean="0">
                <a:latin typeface="Book Antiqua" panose="02040602050305030304" pitchFamily="18" charset="0"/>
              </a:rPr>
              <a:t>P2P Network</a:t>
            </a:r>
            <a:endParaRPr lang="en-GB" sz="2000" dirty="0">
              <a:latin typeface="Book Antiqua" panose="02040602050305030304" pitchFamily="18" charset="0"/>
            </a:endParaRPr>
          </a:p>
          <a:p>
            <a:r>
              <a:rPr lang="en-GB" sz="2000" dirty="0">
                <a:latin typeface="Book Antiqua" panose="02040602050305030304" pitchFamily="18" charset="0"/>
              </a:rPr>
              <a:t>All nodes </a:t>
            </a:r>
            <a:r>
              <a:rPr lang="en-GB" sz="2000" dirty="0" smtClean="0">
                <a:latin typeface="Book Antiqua" panose="02040602050305030304" pitchFamily="18" charset="0"/>
              </a:rPr>
              <a:t>are equal</a:t>
            </a:r>
            <a:endParaRPr lang="en-GB" sz="2000" dirty="0">
              <a:latin typeface="Book Antiqua" panose="02040602050305030304" pitchFamily="18" charset="0"/>
            </a:endParaRPr>
          </a:p>
          <a:p>
            <a:r>
              <a:rPr lang="en-GB" sz="2000" dirty="0" smtClean="0">
                <a:latin typeface="Book Antiqua" panose="02040602050305030304" pitchFamily="18" charset="0"/>
              </a:rPr>
              <a:t>Blockchain follows peer to peer model where all nodes are equal</a:t>
            </a:r>
            <a:endParaRPr lang="en-GB" sz="2000" dirty="0">
              <a:latin typeface="Book Antiqua" panose="02040602050305030304" pitchFamily="18" charset="0"/>
            </a:endParaRPr>
          </a:p>
          <a:p>
            <a:endParaRPr lang="en-GB" sz="2000" dirty="0">
              <a:latin typeface="Book Antiqua" panose="0204060205030503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A90363E-D05C-4F43-AD99-C4389C31D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7" y="1139613"/>
            <a:ext cx="4050793" cy="518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98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04427" y="265892"/>
            <a:ext cx="6438651" cy="701599"/>
          </a:xfrm>
        </p:spPr>
        <p:txBody>
          <a:bodyPr>
            <a:normAutofit/>
          </a:bodyPr>
          <a:lstStyle/>
          <a:p>
            <a:r>
              <a:rPr lang="en-GB" sz="35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Value and Asset Management</a:t>
            </a:r>
            <a:endParaRPr lang="en-US" sz="3500" b="1" dirty="0">
              <a:solidFill>
                <a:schemeClr val="tx1">
                  <a:lumMod val="95000"/>
                  <a:lumOff val="5000"/>
                </a:schemeClr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4190" y="1202369"/>
            <a:ext cx="8946477" cy="4875701"/>
          </a:xfrm>
        </p:spPr>
        <p:txBody>
          <a:bodyPr>
            <a:noAutofit/>
          </a:bodyPr>
          <a:lstStyle/>
          <a:p>
            <a:pPr marL="320040" lvl="1" indent="0">
              <a:buNone/>
            </a:pPr>
            <a:r>
              <a:rPr lang="en-GB" sz="2400" b="1" dirty="0" smtClean="0">
                <a:latin typeface="Book Antiqua" panose="02040602050305030304" pitchFamily="18" charset="0"/>
              </a:rPr>
              <a:t>VALUE</a:t>
            </a:r>
            <a:endParaRPr lang="en-GB" sz="2400" b="1" dirty="0">
              <a:latin typeface="Book Antiqua" panose="02040602050305030304" pitchFamily="18" charset="0"/>
            </a:endParaRPr>
          </a:p>
          <a:p>
            <a:pPr marL="342900" lvl="1" indent="-342900"/>
            <a:r>
              <a:rPr lang="en-GB" sz="2000" dirty="0">
                <a:latin typeface="Book Antiqua" panose="02040602050305030304" pitchFamily="18" charset="0"/>
              </a:rPr>
              <a:t>Bitcoin represents value. You can exchange for fiat currency in the crypto exchange.</a:t>
            </a:r>
          </a:p>
          <a:p>
            <a:pPr marL="342900" lvl="1" indent="-342900"/>
            <a:r>
              <a:rPr lang="en-GB" sz="2000" dirty="0">
                <a:latin typeface="Book Antiqua" panose="02040602050305030304" pitchFamily="18" charset="0"/>
              </a:rPr>
              <a:t>Many companies accept bitcoins as payment - Microsoft, subway, Pizzaforcoins, Bloomberg</a:t>
            </a:r>
          </a:p>
          <a:p>
            <a:pPr marL="342900" lvl="1" indent="-342900"/>
            <a:r>
              <a:rPr lang="en-GB" sz="2000" dirty="0">
                <a:latin typeface="Book Antiqua" panose="02040602050305030304" pitchFamily="18" charset="0"/>
              </a:rPr>
              <a:t>Bitcoin Blockchain allows only bitcoin as representation of value in the network</a:t>
            </a:r>
          </a:p>
          <a:p>
            <a:pPr marL="342900" lvl="1" indent="-342900"/>
            <a:r>
              <a:rPr lang="en-GB" sz="2000" dirty="0" smtClean="0">
                <a:latin typeface="Book Antiqua" panose="02040602050305030304" pitchFamily="18" charset="0"/>
              </a:rPr>
              <a:t>But </a:t>
            </a:r>
            <a:r>
              <a:rPr lang="en-GB" sz="2000" dirty="0">
                <a:latin typeface="Book Antiqua" panose="02040602050305030304" pitchFamily="18" charset="0"/>
              </a:rPr>
              <a:t>in </a:t>
            </a:r>
            <a:r>
              <a:rPr lang="en-GB" sz="2000" dirty="0" smtClean="0">
                <a:latin typeface="Book Antiqua" panose="02040602050305030304" pitchFamily="18" charset="0"/>
              </a:rPr>
              <a:t>general, </a:t>
            </a:r>
            <a:r>
              <a:rPr lang="en-GB" sz="2000" dirty="0">
                <a:latin typeface="Book Antiqua" panose="02040602050305030304" pitchFamily="18" charset="0"/>
              </a:rPr>
              <a:t>Blockchain allows any asset to </a:t>
            </a:r>
            <a:r>
              <a:rPr lang="en-GB" sz="2000" dirty="0" smtClean="0">
                <a:latin typeface="Book Antiqua" panose="02040602050305030304" pitchFamily="18" charset="0"/>
              </a:rPr>
              <a:t>be managed </a:t>
            </a:r>
            <a:r>
              <a:rPr lang="en-GB" sz="2000" dirty="0">
                <a:latin typeface="Book Antiqua" panose="02040602050305030304" pitchFamily="18" charset="0"/>
              </a:rPr>
              <a:t>in their system as long </a:t>
            </a:r>
            <a:r>
              <a:rPr lang="en-GB" sz="2000" dirty="0" smtClean="0">
                <a:latin typeface="Book Antiqua" panose="02040602050305030304" pitchFamily="18" charset="0"/>
              </a:rPr>
              <a:t>as the </a:t>
            </a:r>
            <a:r>
              <a:rPr lang="en-GB" sz="2000" dirty="0">
                <a:latin typeface="Book Antiqua" panose="02040602050305030304" pitchFamily="18" charset="0"/>
              </a:rPr>
              <a:t>asset can be digitally represented</a:t>
            </a:r>
            <a:endParaRPr lang="en-US" sz="2000" dirty="0">
              <a:latin typeface="Book Antiqua" panose="02040602050305030304" pitchFamily="18" charset="0"/>
            </a:endParaRPr>
          </a:p>
          <a:p>
            <a:endParaRPr lang="en-GB" sz="2400" dirty="0">
              <a:latin typeface="Book Antiqua" panose="02040602050305030304" pitchFamily="18" charset="0"/>
            </a:endParaRPr>
          </a:p>
          <a:p>
            <a:endParaRPr lang="en-GB" sz="20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698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38667" y="255134"/>
            <a:ext cx="6245013" cy="701599"/>
          </a:xfrm>
        </p:spPr>
        <p:txBody>
          <a:bodyPr>
            <a:normAutofit fontScale="90000"/>
          </a:bodyPr>
          <a:lstStyle/>
          <a:p>
            <a:r>
              <a:rPr lang="en-GB" sz="35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Value and Asset Management</a:t>
            </a:r>
            <a:endParaRPr lang="en-US" sz="3500" b="1" dirty="0">
              <a:solidFill>
                <a:schemeClr val="tx1">
                  <a:lumMod val="95000"/>
                  <a:lumOff val="5000"/>
                </a:schemeClr>
              </a:solidFill>
              <a:latin typeface="Book Antiqua" panose="02040602050305030304" pitchFamily="18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49613" y="1278732"/>
            <a:ext cx="10071946" cy="4440040"/>
            <a:chOff x="138855" y="988275"/>
            <a:chExt cx="10071946" cy="444004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864DAA68-CC74-4597-9673-8F2BE3BE7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855" y="988275"/>
              <a:ext cx="1517668" cy="177570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92156E36-18F7-4536-A42B-2CBCED3AE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669" y="2901303"/>
              <a:ext cx="864296" cy="115343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xmlns="" id="{2704F306-52D5-4E00-AD9C-DB42E45ED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9122" y="4348257"/>
              <a:ext cx="1725685" cy="1080058"/>
            </a:xfrm>
            <a:prstGeom prst="rect">
              <a:avLst/>
            </a:prstGeom>
          </p:spPr>
        </p:pic>
        <p:grpSp>
          <p:nvGrpSpPr>
            <p:cNvPr id="29" name="Group 28"/>
            <p:cNvGrpSpPr/>
            <p:nvPr/>
          </p:nvGrpSpPr>
          <p:grpSpPr>
            <a:xfrm>
              <a:off x="1292440" y="1162485"/>
              <a:ext cx="8918361" cy="3904630"/>
              <a:chOff x="1292440" y="1162485"/>
              <a:chExt cx="8918361" cy="390463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36B949B9-E2FB-46EB-AA5B-88011276467F}"/>
                  </a:ext>
                </a:extLst>
              </p:cNvPr>
              <p:cNvSpPr/>
              <p:nvPr/>
            </p:nvSpPr>
            <p:spPr>
              <a:xfrm>
                <a:off x="4195500" y="1162485"/>
                <a:ext cx="3753811" cy="384099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xmlns="" id="{C417D807-8357-48FF-BDB0-E136146F82F9}"/>
                  </a:ext>
                </a:extLst>
              </p:cNvPr>
              <p:cNvCxnSpPr/>
              <p:nvPr/>
            </p:nvCxnSpPr>
            <p:spPr>
              <a:xfrm>
                <a:off x="1532960" y="1661023"/>
                <a:ext cx="2653016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BB7B82B3-D31D-439E-9361-29B682605823}"/>
                  </a:ext>
                </a:extLst>
              </p:cNvPr>
              <p:cNvSpPr txBox="1"/>
              <p:nvPr/>
            </p:nvSpPr>
            <p:spPr>
              <a:xfrm>
                <a:off x="1790294" y="1381261"/>
                <a:ext cx="22756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>
                    <a:solidFill>
                      <a:schemeClr val="tx2"/>
                    </a:solidFill>
                    <a:latin typeface="Book Antiqua" panose="02040602050305030304" pitchFamily="18" charset="0"/>
                  </a:rPr>
                  <a:t>Registers with VIN</a:t>
                </a:r>
                <a:endParaRPr lang="en-US" b="1" dirty="0">
                  <a:solidFill>
                    <a:schemeClr val="tx2"/>
                  </a:solidFill>
                  <a:latin typeface="Book Antiqua" panose="02040602050305030304" pitchFamily="18" charset="0"/>
                </a:endParaRP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xmlns="" id="{ECF816E0-6852-4E33-AD40-AC4F3BEB20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53810" y="1244714"/>
                <a:ext cx="1361539" cy="882409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id="{FEFBD932-56F8-4B36-A8FA-1F24C1BEA381}"/>
                  </a:ext>
                </a:extLst>
              </p:cNvPr>
              <p:cNvSpPr txBox="1"/>
              <p:nvPr/>
            </p:nvSpPr>
            <p:spPr>
              <a:xfrm>
                <a:off x="5967588" y="1680748"/>
                <a:ext cx="198900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Book Antiqua" panose="02040602050305030304" pitchFamily="18" charset="0"/>
                  </a:rPr>
                  <a:t>Tx Asset Created</a:t>
                </a:r>
                <a:endParaRPr lang="en-US" dirty="0">
                  <a:latin typeface="Book Antiqua" panose="02040602050305030304" pitchFamily="18" charset="0"/>
                </a:endParaRP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xmlns="" id="{FE783A00-C2CF-4D2E-8EC8-ECF6ADCCA190}"/>
                  </a:ext>
                </a:extLst>
              </p:cNvPr>
              <p:cNvCxnSpPr/>
              <p:nvPr/>
            </p:nvCxnSpPr>
            <p:spPr>
              <a:xfrm>
                <a:off x="1542871" y="2358220"/>
                <a:ext cx="2653016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D4D1C8FF-1028-433E-BBC6-28674BCDD79C}"/>
                  </a:ext>
                </a:extLst>
              </p:cNvPr>
              <p:cNvSpPr txBox="1"/>
              <p:nvPr/>
            </p:nvSpPr>
            <p:spPr>
              <a:xfrm>
                <a:off x="1626302" y="3224045"/>
                <a:ext cx="24129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>
                    <a:solidFill>
                      <a:schemeClr val="tx2"/>
                    </a:solidFill>
                    <a:latin typeface="Book Antiqua" panose="02040602050305030304" pitchFamily="18" charset="0"/>
                  </a:rPr>
                  <a:t>Transfer Ownership</a:t>
                </a:r>
                <a:endParaRPr lang="en-US" b="1" dirty="0">
                  <a:solidFill>
                    <a:schemeClr val="tx2"/>
                  </a:solidFill>
                  <a:latin typeface="Book Antiqua" panose="02040602050305030304" pitchFamily="18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725B23C2-86EA-4BA2-B2FA-61A6B177AE40}"/>
                  </a:ext>
                </a:extLst>
              </p:cNvPr>
              <p:cNvSpPr txBox="1"/>
              <p:nvPr/>
            </p:nvSpPr>
            <p:spPr>
              <a:xfrm>
                <a:off x="5638004" y="2241554"/>
                <a:ext cx="24408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Book Antiqua" panose="02040602050305030304" pitchFamily="18" charset="0"/>
                  </a:rPr>
                  <a:t>Tx Asset Transferred to Dealership</a:t>
                </a:r>
                <a:endParaRPr lang="en-US" dirty="0">
                  <a:latin typeface="Book Antiqua" panose="02040602050305030304" pitchFamily="18" charset="0"/>
                </a:endParaRP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xmlns="" id="{735ABE10-1052-4C36-A88F-7E1996A6F0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2440" y="3524487"/>
                <a:ext cx="2893535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id="{30DFE7C5-5943-4711-8FA9-36ED5E47174F}"/>
                  </a:ext>
                </a:extLst>
              </p:cNvPr>
              <p:cNvSpPr txBox="1"/>
              <p:nvPr/>
            </p:nvSpPr>
            <p:spPr>
              <a:xfrm>
                <a:off x="1790000" y="2077119"/>
                <a:ext cx="23982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>
                    <a:solidFill>
                      <a:schemeClr val="tx2"/>
                    </a:solidFill>
                    <a:latin typeface="Book Antiqua" panose="02040602050305030304" pitchFamily="18" charset="0"/>
                  </a:rPr>
                  <a:t>Transfer</a:t>
                </a:r>
                <a:r>
                  <a:rPr lang="en-GB" b="1" dirty="0">
                    <a:solidFill>
                      <a:schemeClr val="tx2"/>
                    </a:solidFill>
                  </a:rPr>
                  <a:t> </a:t>
                </a:r>
                <a:r>
                  <a:rPr lang="en-GB" b="1" dirty="0">
                    <a:solidFill>
                      <a:schemeClr val="tx2"/>
                    </a:solidFill>
                    <a:latin typeface="Book Antiqua" panose="02040602050305030304" pitchFamily="18" charset="0"/>
                  </a:rPr>
                  <a:t>Ownership</a:t>
                </a:r>
                <a:endParaRPr lang="en-US" b="1" dirty="0">
                  <a:solidFill>
                    <a:schemeClr val="tx2"/>
                  </a:solidFill>
                  <a:latin typeface="Book Antiqua" panose="0204060205030503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D0B0F5AA-0A2B-4A01-B040-B76C7E4967FC}"/>
                  </a:ext>
                </a:extLst>
              </p:cNvPr>
              <p:cNvSpPr txBox="1"/>
              <p:nvPr/>
            </p:nvSpPr>
            <p:spPr>
              <a:xfrm>
                <a:off x="5615350" y="3082982"/>
                <a:ext cx="24902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Book Antiqua" panose="02040602050305030304" pitchFamily="18" charset="0"/>
                  </a:rPr>
                  <a:t>Tx Asset Transferred to Customer</a:t>
                </a:r>
                <a:endParaRPr lang="en-US" dirty="0">
                  <a:latin typeface="Book Antiqua" panose="02040602050305030304" pitchFamily="18" charset="0"/>
                </a:endParaRPr>
              </a:p>
            </p:txBody>
          </p:sp>
          <p:grpSp>
            <p:nvGrpSpPr>
              <p:cNvPr id="27" name="Group 26"/>
              <p:cNvGrpSpPr/>
              <p:nvPr/>
            </p:nvGrpSpPr>
            <p:grpSpPr>
              <a:xfrm>
                <a:off x="2175565" y="2127123"/>
                <a:ext cx="2628352" cy="2676332"/>
                <a:chOff x="2175565" y="2127123"/>
                <a:chExt cx="2628352" cy="2676332"/>
              </a:xfrm>
            </p:grpSpPr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xmlns="" id="{B1DF62E7-B8A2-4D0A-91EA-7A9C730AF42E}"/>
                    </a:ext>
                  </a:extLst>
                </p:cNvPr>
                <p:cNvCxnSpPr/>
                <p:nvPr/>
              </p:nvCxnSpPr>
              <p:spPr>
                <a:xfrm>
                  <a:off x="2175565" y="4803455"/>
                  <a:ext cx="2628352" cy="0"/>
                </a:xfrm>
                <a:prstGeom prst="line">
                  <a:avLst/>
                </a:prstGeom>
                <a:ln w="254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xmlns="" id="{AE732093-3FB8-422A-A9C1-EFB5A33F8042}"/>
                    </a:ext>
                  </a:extLst>
                </p:cNvPr>
                <p:cNvCxnSpPr/>
                <p:nvPr/>
              </p:nvCxnSpPr>
              <p:spPr>
                <a:xfrm flipV="1">
                  <a:off x="4802684" y="2127123"/>
                  <a:ext cx="0" cy="2647126"/>
                </a:xfrm>
                <a:prstGeom prst="straightConnector1">
                  <a:avLst/>
                </a:prstGeom>
                <a:ln w="254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BD2A736D-FC28-42C8-BD23-7779F848AFEE}"/>
                  </a:ext>
                </a:extLst>
              </p:cNvPr>
              <p:cNvSpPr txBox="1"/>
              <p:nvPr/>
            </p:nvSpPr>
            <p:spPr>
              <a:xfrm>
                <a:off x="5079328" y="4697783"/>
                <a:ext cx="27582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>
                    <a:latin typeface="Book Antiqua" panose="02040602050305030304" pitchFamily="18" charset="0"/>
                  </a:rPr>
                  <a:t>Blockchain network</a:t>
                </a:r>
                <a:endParaRPr lang="en-US" b="1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id="{BECA39AD-B9AB-46A5-BED6-AB8A533E61BA}"/>
                  </a:ext>
                </a:extLst>
              </p:cNvPr>
              <p:cNvSpPr txBox="1"/>
              <p:nvPr/>
            </p:nvSpPr>
            <p:spPr>
              <a:xfrm>
                <a:off x="8078863" y="3643788"/>
                <a:ext cx="21319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Book Antiqua" panose="02040602050305030304" pitchFamily="18" charset="0"/>
                  </a:rPr>
                  <a:t>Who owns the car?</a:t>
                </a:r>
              </a:p>
              <a:p>
                <a:r>
                  <a:rPr lang="en-GB" dirty="0">
                    <a:latin typeface="Book Antiqua" panose="02040602050305030304" pitchFamily="18" charset="0"/>
                  </a:rPr>
                  <a:t>History of the car?</a:t>
                </a:r>
                <a:endParaRPr lang="en-US" dirty="0">
                  <a:latin typeface="Book Antiqua" panose="02040602050305030304" pitchFamily="18" charset="0"/>
                </a:endParaRP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xmlns="" id="{FD01FA28-4B32-4426-AECD-A6AAEC1B92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86805" y="2566546"/>
                <a:ext cx="938290" cy="9470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39384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39882" y="254002"/>
            <a:ext cx="9977916" cy="701599"/>
          </a:xfrm>
        </p:spPr>
        <p:txBody>
          <a:bodyPr>
            <a:noAutofit/>
          </a:bodyPr>
          <a:lstStyle/>
          <a:p>
            <a:r>
              <a:rPr lang="en-GB" sz="35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Real-world example</a:t>
            </a:r>
            <a:endParaRPr lang="en-US" sz="3500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39882" y="1054948"/>
            <a:ext cx="10654651" cy="4795520"/>
            <a:chOff x="85217" y="1617504"/>
            <a:chExt cx="12053839" cy="499323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xmlns="" id="{1F4C9364-5E73-4BA6-8516-2C46935AB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217" y="1617504"/>
              <a:ext cx="3726387" cy="16984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id="{E24C6DE5-8A0A-4BA1-9C0B-F0E94F02B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1604" y="1617505"/>
              <a:ext cx="3681663" cy="16984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xmlns="" id="{9B5C8EEE-DDC0-47C1-83F7-45617C4D0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217" y="3349101"/>
              <a:ext cx="7408050" cy="3261633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AC1DB769-2B04-4A3B-8037-2092CA1EF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93267" y="1617504"/>
              <a:ext cx="4645789" cy="4985362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5003801" y="6341534"/>
            <a:ext cx="203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latin typeface="Book Antiqua" panose="02040602050305030304" pitchFamily="18" charset="0"/>
              </a:rPr>
              <a:t>https://www.everledger.io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80996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39882" y="254002"/>
            <a:ext cx="8955939" cy="701599"/>
          </a:xfrm>
        </p:spPr>
        <p:txBody>
          <a:bodyPr>
            <a:noAutofit/>
          </a:bodyPr>
          <a:lstStyle/>
          <a:p>
            <a:r>
              <a:rPr lang="en-GB" sz="35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Traditional Ledger vs Distributed Ledger</a:t>
            </a:r>
            <a:endParaRPr lang="en-US" sz="3500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F74FEB2-496C-457F-9644-88D3F728A7AA}"/>
              </a:ext>
            </a:extLst>
          </p:cNvPr>
          <p:cNvSpPr txBox="1"/>
          <p:nvPr/>
        </p:nvSpPr>
        <p:spPr>
          <a:xfrm>
            <a:off x="5309117" y="1201190"/>
            <a:ext cx="4554003" cy="3683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Book Antiqua" panose="02040602050305030304" pitchFamily="18" charset="0"/>
              </a:rPr>
              <a:t>Traditional </a:t>
            </a:r>
            <a:r>
              <a:rPr lang="en-GB" sz="2000" b="1" dirty="0" smtClean="0">
                <a:latin typeface="Book Antiqua" panose="02040602050305030304" pitchFamily="18" charset="0"/>
              </a:rPr>
              <a:t>Ledger</a:t>
            </a:r>
          </a:p>
          <a:p>
            <a:endParaRPr lang="en-GB" sz="2000" b="1" dirty="0">
              <a:latin typeface="Book Antiqua" panose="02040602050305030304" pitchFamily="18" charset="0"/>
            </a:endParaRPr>
          </a:p>
          <a:p>
            <a:pPr marL="342900" lvl="1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In Centralized system, the transactions are maintained in central ledger</a:t>
            </a:r>
          </a:p>
          <a:p>
            <a:pPr marL="342900" lvl="1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It is managed and protected by some central authority (Bank)</a:t>
            </a:r>
          </a:p>
          <a:p>
            <a:pPr marL="342900" lvl="1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It is not visible to the outside world</a:t>
            </a:r>
          </a:p>
          <a:p>
            <a:pPr marL="342900" lvl="1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It gets updated when customer carry out some transactions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Book Antiqua" panose="02040602050305030304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89126" y="1323367"/>
            <a:ext cx="4522335" cy="4772684"/>
            <a:chOff x="370792" y="1313248"/>
            <a:chExt cx="4522335" cy="477268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C8903C13-2B78-48DB-B3D5-B5CE03C920C5}"/>
                </a:ext>
              </a:extLst>
            </p:cNvPr>
            <p:cNvSpPr/>
            <p:nvPr/>
          </p:nvSpPr>
          <p:spPr>
            <a:xfrm>
              <a:off x="517070" y="1313248"/>
              <a:ext cx="4376057" cy="27595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424A37D1-145D-4C6A-99AE-CB4A8FD90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0792" y="5128011"/>
              <a:ext cx="887867" cy="88786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C51956EA-6E4C-42A9-AA34-80A762F25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11235" y="5133432"/>
              <a:ext cx="952500" cy="9525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FAF27424-7A97-4AFB-9EB3-253840E98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4927" y="4661286"/>
              <a:ext cx="1075873" cy="952500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xmlns="" id="{4F7FA379-FE8C-4FC9-B953-C4E96C3C5044}"/>
                </a:ext>
              </a:extLst>
            </p:cNvPr>
            <p:cNvCxnSpPr>
              <a:stCxn id="9" idx="0"/>
            </p:cNvCxnSpPr>
            <p:nvPr/>
          </p:nvCxnSpPr>
          <p:spPr>
            <a:xfrm flipV="1">
              <a:off x="814726" y="4072777"/>
              <a:ext cx="4424" cy="1055234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xmlns="" id="{93CB948D-CE7C-4699-968E-1C9A96BF47E9}"/>
                </a:ext>
              </a:extLst>
            </p:cNvPr>
            <p:cNvCxnSpPr>
              <a:stCxn id="11" idx="0"/>
            </p:cNvCxnSpPr>
            <p:nvPr/>
          </p:nvCxnSpPr>
          <p:spPr>
            <a:xfrm flipH="1" flipV="1">
              <a:off x="2043792" y="4072777"/>
              <a:ext cx="9072" cy="588509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xmlns="" id="{211F7430-55EA-4949-A579-CD2DDCFA38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66079" y="4067356"/>
              <a:ext cx="8164" cy="1060655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517FAB08-1350-4BB1-AD0B-249DD8BC8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73083" y="2978689"/>
              <a:ext cx="1051034" cy="100549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xmlns="" id="{9CA1DC6B-0484-4C95-BBA0-BEB031421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0702" y="1831991"/>
              <a:ext cx="2626179" cy="187771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B08E7346-569A-431C-B837-B226257A9BEF}"/>
                </a:ext>
              </a:extLst>
            </p:cNvPr>
            <p:cNvSpPr txBox="1"/>
            <p:nvPr/>
          </p:nvSpPr>
          <p:spPr>
            <a:xfrm>
              <a:off x="1693634" y="1417151"/>
              <a:ext cx="8971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latin typeface="Book Antiqua" panose="02040602050305030304" pitchFamily="18" charset="0"/>
                </a:rPr>
                <a:t>Ledger</a:t>
              </a:r>
              <a:endParaRPr lang="en-US" sz="1600" b="1" dirty="0">
                <a:latin typeface="Book Antiqua" panose="0204060205030503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9F51EE8F-7C02-4FC4-B434-989BB3F75EAD}"/>
                </a:ext>
              </a:extLst>
            </p:cNvPr>
            <p:cNvSpPr txBox="1"/>
            <p:nvPr/>
          </p:nvSpPr>
          <p:spPr>
            <a:xfrm>
              <a:off x="1720901" y="3709709"/>
              <a:ext cx="7483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latin typeface="Book Antiqua" panose="02040602050305030304" pitchFamily="18" charset="0"/>
                </a:rPr>
                <a:t>Bank</a:t>
              </a:r>
              <a:endParaRPr lang="en-US" sz="1600" b="1" dirty="0">
                <a:latin typeface="Book Antiqua" panose="0204060205030503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8925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42185" y="199681"/>
            <a:ext cx="8461087" cy="628437"/>
          </a:xfrm>
        </p:spPr>
        <p:txBody>
          <a:bodyPr>
            <a:noAutofit/>
          </a:bodyPr>
          <a:lstStyle/>
          <a:p>
            <a:r>
              <a:rPr lang="en-GB" sz="35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Distributed Ledger</a:t>
            </a:r>
            <a:endParaRPr lang="en-US" sz="3500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F74FEB2-496C-457F-9644-88D3F728A7AA}"/>
              </a:ext>
            </a:extLst>
          </p:cNvPr>
          <p:cNvSpPr txBox="1"/>
          <p:nvPr/>
        </p:nvSpPr>
        <p:spPr>
          <a:xfrm>
            <a:off x="5823904" y="717687"/>
            <a:ext cx="4443233" cy="5550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Peers 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in the network have the copy of the latest ledger</a:t>
            </a:r>
          </a:p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GB" dirty="0" smtClean="0">
              <a:solidFill>
                <a:schemeClr val="tx1">
                  <a:lumMod val="75000"/>
                  <a:lumOff val="25000"/>
                </a:schemeClr>
              </a:solidFill>
              <a:latin typeface="Book Antiqua" panose="02040602050305030304" pitchFamily="18" charset="0"/>
            </a:endParaRPr>
          </a:p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Peers 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can use the ledger for reading and initiating </a:t>
            </a:r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the 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transaction</a:t>
            </a:r>
          </a:p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GB" dirty="0" smtClean="0">
              <a:solidFill>
                <a:schemeClr val="tx1">
                  <a:lumMod val="75000"/>
                  <a:lumOff val="25000"/>
                </a:schemeClr>
              </a:solidFill>
              <a:latin typeface="Book Antiqua" panose="02040602050305030304" pitchFamily="18" charset="0"/>
            </a:endParaRPr>
          </a:p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DLT 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keeps the data consistent in the network</a:t>
            </a:r>
          </a:p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GB" dirty="0" smtClean="0">
              <a:solidFill>
                <a:schemeClr val="tx1">
                  <a:lumMod val="75000"/>
                  <a:lumOff val="25000"/>
                </a:schemeClr>
              </a:solidFill>
              <a:latin typeface="Book Antiqua" panose="02040602050305030304" pitchFamily="18" charset="0"/>
            </a:endParaRPr>
          </a:p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Nodes 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in the network can </a:t>
            </a:r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independently 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validate the integrity of the data in the network</a:t>
            </a:r>
          </a:p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GB" dirty="0" smtClean="0">
              <a:solidFill>
                <a:schemeClr val="tx1">
                  <a:lumMod val="75000"/>
                  <a:lumOff val="25000"/>
                </a:schemeClr>
              </a:solidFill>
              <a:latin typeface="Book Antiqua" panose="02040602050305030304" pitchFamily="18" charset="0"/>
            </a:endParaRPr>
          </a:p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Node 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doesn’t need to trust any 3rd party/Authority to tell whether the content of leger is valid or not.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C2602636-F050-47B7-AE9C-64FDCEC6D32B}"/>
              </a:ext>
            </a:extLst>
          </p:cNvPr>
          <p:cNvSpPr txBox="1"/>
          <p:nvPr/>
        </p:nvSpPr>
        <p:spPr>
          <a:xfrm>
            <a:off x="2078984" y="2199021"/>
            <a:ext cx="6785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/>
              <a:t>Ledger</a:t>
            </a:r>
            <a:endParaRPr lang="en-US" sz="105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77A00DE-D600-4931-B105-7AABBD07FE7E}"/>
              </a:ext>
            </a:extLst>
          </p:cNvPr>
          <p:cNvSpPr txBox="1"/>
          <p:nvPr/>
        </p:nvSpPr>
        <p:spPr>
          <a:xfrm>
            <a:off x="2030939" y="3824102"/>
            <a:ext cx="6785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/>
              <a:t>Ledger</a:t>
            </a:r>
            <a:endParaRPr lang="en-US" sz="1050" b="1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0484EBC5-9FE4-48C0-B426-00C033F50223}"/>
              </a:ext>
            </a:extLst>
          </p:cNvPr>
          <p:cNvGrpSpPr/>
          <p:nvPr/>
        </p:nvGrpSpPr>
        <p:grpSpPr>
          <a:xfrm>
            <a:off x="315154" y="955601"/>
            <a:ext cx="5477743" cy="5599081"/>
            <a:chOff x="6220730" y="1561009"/>
            <a:chExt cx="5799821" cy="559908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xmlns="" id="{C5E6A04A-A785-465D-945F-E093E7F6361A}"/>
                </a:ext>
              </a:extLst>
            </p:cNvPr>
            <p:cNvGrpSpPr/>
            <p:nvPr/>
          </p:nvGrpSpPr>
          <p:grpSpPr>
            <a:xfrm>
              <a:off x="6220730" y="1561009"/>
              <a:ext cx="5799821" cy="5599081"/>
              <a:chOff x="6220730" y="1561009"/>
              <a:chExt cx="5799821" cy="5599081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xmlns="" id="{6EB7575B-2B54-4ACF-80E8-D8A3EBC32A4B}"/>
                  </a:ext>
                </a:extLst>
              </p:cNvPr>
              <p:cNvGrpSpPr/>
              <p:nvPr/>
            </p:nvGrpSpPr>
            <p:grpSpPr>
              <a:xfrm>
                <a:off x="6220730" y="1726065"/>
                <a:ext cx="5799821" cy="5434025"/>
                <a:chOff x="6220730" y="1726065"/>
                <a:chExt cx="5799821" cy="5434025"/>
              </a:xfrm>
            </p:grpSpPr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xmlns="" id="{11E47718-7E2A-4A58-94E5-D45B37D95C5C}"/>
                    </a:ext>
                  </a:extLst>
                </p:cNvPr>
                <p:cNvSpPr/>
                <p:nvPr/>
              </p:nvSpPr>
              <p:spPr>
                <a:xfrm>
                  <a:off x="8656865" y="2265588"/>
                  <a:ext cx="2563586" cy="4188278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xmlns="" id="{126C7316-17A0-4CC5-9CBE-656E97C7DF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9205232" y="1762137"/>
                  <a:ext cx="1235529" cy="883403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xmlns="" id="{BD3F6429-6A93-4A24-B3AF-95822623A1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892142" y="3062946"/>
                  <a:ext cx="1235529" cy="883403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xmlns="" id="{37F71423-EBCF-45F4-8695-54590B72B5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761513" y="4683426"/>
                  <a:ext cx="1235529" cy="883403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xmlns="" id="{58643B6B-B40A-499E-8364-B6BC38711B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9095015" y="5939002"/>
                  <a:ext cx="1235529" cy="883403"/>
                </a:xfrm>
                <a:prstGeom prst="rect">
                  <a:avLst/>
                </a:prstGeom>
              </p:spPr>
            </p:pic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xmlns="" id="{DF5DB7C0-227C-445B-86D7-4CEA96540E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132684" y="1726065"/>
                  <a:ext cx="887867" cy="887867"/>
                </a:xfrm>
                <a:prstGeom prst="rect">
                  <a:avLst/>
                </a:prstGeom>
              </p:spPr>
            </p:pic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xmlns="" id="{ACC72310-981F-438C-8B38-A734BCB3CB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20730" y="2993849"/>
                  <a:ext cx="1075873" cy="952500"/>
                </a:xfrm>
                <a:prstGeom prst="rect">
                  <a:avLst/>
                </a:prstGeom>
              </p:spPr>
            </p:pic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xmlns="" id="{47F2424E-5F31-4755-BDFF-B0C8B4625C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54538" y="4683426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xmlns="" id="{59CD3503-1824-4D42-95C2-43F516C43B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483930" y="5747643"/>
                  <a:ext cx="1034507" cy="1412447"/>
                </a:xfrm>
                <a:prstGeom prst="rect">
                  <a:avLst/>
                </a:prstGeom>
              </p:spPr>
            </p:pic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xmlns="" id="{33DCACDF-474A-495F-B7CC-840F5C849B43}"/>
                    </a:ext>
                  </a:extLst>
                </p:cNvPr>
                <p:cNvCxnSpPr>
                  <a:cxnSpLocks/>
                  <a:endCxn id="34" idx="3"/>
                </p:cNvCxnSpPr>
                <p:nvPr/>
              </p:nvCxnSpPr>
              <p:spPr>
                <a:xfrm flipH="1">
                  <a:off x="10440761" y="2203839"/>
                  <a:ext cx="605518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xmlns="" id="{BCDE22E1-112B-4900-A9F8-059C497C58E8}"/>
                    </a:ext>
                  </a:extLst>
                </p:cNvPr>
                <p:cNvCxnSpPr>
                  <a:stCxn id="39" idx="3"/>
                  <a:endCxn id="35" idx="1"/>
                </p:cNvCxnSpPr>
                <p:nvPr/>
              </p:nvCxnSpPr>
              <p:spPr>
                <a:xfrm>
                  <a:off x="7296603" y="3470099"/>
                  <a:ext cx="595539" cy="3454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xmlns="" id="{90AF1F41-1D03-41AE-9E3C-AE0C27B08867}"/>
                    </a:ext>
                  </a:extLst>
                </p:cNvPr>
                <p:cNvCxnSpPr>
                  <a:cxnSpLocks/>
                  <a:endCxn id="36" idx="1"/>
                </p:cNvCxnSpPr>
                <p:nvPr/>
              </p:nvCxnSpPr>
              <p:spPr>
                <a:xfrm>
                  <a:off x="7307038" y="5100115"/>
                  <a:ext cx="454475" cy="2501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xmlns="" id="{5CF4CF8D-25F1-4A2E-9E2E-EDD451F206D1}"/>
                    </a:ext>
                  </a:extLst>
                </p:cNvPr>
                <p:cNvCxnSpPr>
                  <a:cxnSpLocks/>
                  <a:endCxn id="37" idx="1"/>
                </p:cNvCxnSpPr>
                <p:nvPr/>
              </p:nvCxnSpPr>
              <p:spPr>
                <a:xfrm>
                  <a:off x="8518437" y="6331455"/>
                  <a:ext cx="576578" cy="4924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="" id="{F3C34E1B-7489-4702-A589-CBC6D2296496}"/>
                  </a:ext>
                </a:extLst>
              </p:cNvPr>
              <p:cNvSpPr txBox="1"/>
              <p:nvPr/>
            </p:nvSpPr>
            <p:spPr>
              <a:xfrm>
                <a:off x="9463767" y="1561009"/>
                <a:ext cx="71845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50" b="1" dirty="0"/>
                  <a:t>Ledger</a:t>
                </a:r>
                <a:endParaRPr lang="en-US" sz="1050" b="1" dirty="0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FD242CB0-252C-4EA7-84FE-46460BD10E40}"/>
                </a:ext>
              </a:extLst>
            </p:cNvPr>
            <p:cNvSpPr txBox="1"/>
            <p:nvPr/>
          </p:nvSpPr>
          <p:spPr>
            <a:xfrm>
              <a:off x="9079822" y="3928937"/>
              <a:ext cx="2052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/>
                <a:t>Blockchain network</a:t>
              </a:r>
              <a:endParaRPr lang="en-US" sz="1600" b="1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203DF33-8558-4170-AE8D-5CF84F09AC04}"/>
              </a:ext>
            </a:extLst>
          </p:cNvPr>
          <p:cNvSpPr txBox="1"/>
          <p:nvPr/>
        </p:nvSpPr>
        <p:spPr>
          <a:xfrm>
            <a:off x="3292339" y="4977459"/>
            <a:ext cx="6785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/>
              <a:t>Ledger</a:t>
            </a:r>
            <a:endParaRPr 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987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39882" y="254002"/>
            <a:ext cx="4871557" cy="628437"/>
          </a:xfrm>
        </p:spPr>
        <p:txBody>
          <a:bodyPr>
            <a:noAutofit/>
          </a:bodyPr>
          <a:lstStyle/>
          <a:p>
            <a:r>
              <a:rPr lang="en-GB" sz="35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DLT - Reconciliation</a:t>
            </a:r>
            <a:endParaRPr lang="en-US" sz="3500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45429" y="1281259"/>
            <a:ext cx="8956023" cy="3947689"/>
            <a:chOff x="134710" y="1973717"/>
            <a:chExt cx="10704741" cy="4533218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0F54974B-082D-4278-9B77-AC64CC9E0A3B}"/>
                </a:ext>
              </a:extLst>
            </p:cNvPr>
            <p:cNvSpPr/>
            <p:nvPr/>
          </p:nvSpPr>
          <p:spPr>
            <a:xfrm>
              <a:off x="4147457" y="2543175"/>
              <a:ext cx="2890157" cy="288607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2"/>
                  </a:solidFill>
                  <a:latin typeface="Book Antiqua" panose="02040602050305030304" pitchFamily="18" charset="0"/>
                </a:rPr>
                <a:t>Reconciliation </a:t>
              </a:r>
            </a:p>
            <a:p>
              <a:pPr algn="ctr"/>
              <a:r>
                <a:rPr lang="en-GB" dirty="0">
                  <a:solidFill>
                    <a:schemeClr val="tx2"/>
                  </a:solidFill>
                  <a:latin typeface="Book Antiqua" panose="02040602050305030304" pitchFamily="18" charset="0"/>
                </a:rPr>
                <a:t>Intermediaries</a:t>
              </a:r>
            </a:p>
            <a:p>
              <a:pPr algn="ctr"/>
              <a:r>
                <a:rPr lang="en-GB" dirty="0">
                  <a:solidFill>
                    <a:schemeClr val="tx2"/>
                  </a:solidFill>
                  <a:latin typeface="Book Antiqua" panose="02040602050305030304" pitchFamily="18" charset="0"/>
                </a:rPr>
                <a:t>Expensive processes</a:t>
              </a:r>
              <a:endParaRPr lang="en-US" dirty="0">
                <a:solidFill>
                  <a:schemeClr val="tx2"/>
                </a:solidFill>
                <a:latin typeface="Book Antiqua" panose="02040602050305030304" pitchFamily="18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27F4E6E9-8989-47DF-B2E9-84CE20080688}"/>
                </a:ext>
              </a:extLst>
            </p:cNvPr>
            <p:cNvSpPr/>
            <p:nvPr/>
          </p:nvSpPr>
          <p:spPr>
            <a:xfrm>
              <a:off x="134710" y="2837088"/>
              <a:ext cx="2212521" cy="15757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E5B9AE38-CC80-4B75-B932-35735C8EF9DB}"/>
                </a:ext>
              </a:extLst>
            </p:cNvPr>
            <p:cNvSpPr/>
            <p:nvPr/>
          </p:nvSpPr>
          <p:spPr>
            <a:xfrm>
              <a:off x="8626930" y="1973717"/>
              <a:ext cx="2212521" cy="161925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0B2D95B0-CF2E-4149-A5CB-657AD670EA73}"/>
                </a:ext>
              </a:extLst>
            </p:cNvPr>
            <p:cNvSpPr/>
            <p:nvPr/>
          </p:nvSpPr>
          <p:spPr>
            <a:xfrm>
              <a:off x="8626930" y="4543424"/>
              <a:ext cx="2212521" cy="19635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F96BCA8D-6875-4661-A77D-96CD5FB93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14625" y="3020105"/>
              <a:ext cx="1800225" cy="1287161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xmlns="" id="{CD9F5648-5050-4F2F-8899-6636D2F6D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89889" y="2141839"/>
              <a:ext cx="1800225" cy="1287161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xmlns="" id="{A8C81C23-2157-4691-AEA6-09D9F9B4C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32764" y="4963280"/>
              <a:ext cx="1800225" cy="1287161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xmlns="" id="{4D13E65B-46B1-4F99-B968-28A574EC8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1091" y="3314022"/>
              <a:ext cx="1051034" cy="100549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xmlns="" id="{E0D8E4BA-CC4A-4629-B48C-64CFC1A5F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91874" y="2557767"/>
              <a:ext cx="1051034" cy="100549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xmlns="" id="{26FBB718-E1DB-4096-AD4C-AF092AE9D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89832" y="5429250"/>
              <a:ext cx="1051034" cy="100549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720C1879-D2BD-48A7-BDFF-46175098BA67}"/>
                </a:ext>
              </a:extLst>
            </p:cNvPr>
            <p:cNvSpPr txBox="1"/>
            <p:nvPr/>
          </p:nvSpPr>
          <p:spPr>
            <a:xfrm>
              <a:off x="9161866" y="2038366"/>
              <a:ext cx="1306965" cy="414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Book Antiqua" panose="02040602050305030304" pitchFamily="18" charset="0"/>
                </a:rPr>
                <a:t>Bank B</a:t>
              </a:r>
              <a:endParaRPr lang="en-US" dirty="0">
                <a:latin typeface="Book Antiqua" panose="02040602050305030304" pitchFamily="18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3AC0B97A-375F-4892-9786-1A6B855ED28B}"/>
                </a:ext>
              </a:extLst>
            </p:cNvPr>
            <p:cNvSpPr txBox="1"/>
            <p:nvPr/>
          </p:nvSpPr>
          <p:spPr>
            <a:xfrm>
              <a:off x="691244" y="2837087"/>
              <a:ext cx="1306965" cy="414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Book Antiqua" panose="02040602050305030304" pitchFamily="18" charset="0"/>
                </a:rPr>
                <a:t>Bank A</a:t>
              </a:r>
              <a:endParaRPr lang="en-US" dirty="0">
                <a:latin typeface="Book Antiqua" panose="0204060205030503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F33CB18E-99CF-428C-BBCB-4A5B645FFA7B}"/>
                </a:ext>
              </a:extLst>
            </p:cNvPr>
            <p:cNvSpPr txBox="1"/>
            <p:nvPr/>
          </p:nvSpPr>
          <p:spPr>
            <a:xfrm>
              <a:off x="9222921" y="4791510"/>
              <a:ext cx="1306965" cy="414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Book Antiqua" panose="02040602050305030304" pitchFamily="18" charset="0"/>
                </a:rPr>
                <a:t>Bank C</a:t>
              </a:r>
              <a:endParaRPr lang="en-US" dirty="0">
                <a:latin typeface="Book Antiqua" panose="0204060205030503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4632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39882" y="254002"/>
            <a:ext cx="4534545" cy="628437"/>
          </a:xfrm>
        </p:spPr>
        <p:txBody>
          <a:bodyPr>
            <a:noAutofit/>
          </a:bodyPr>
          <a:lstStyle/>
          <a:p>
            <a:r>
              <a:rPr lang="en-GB" sz="3500" b="1" dirty="0">
                <a:solidFill>
                  <a:schemeClr val="tx1"/>
                </a:solidFill>
                <a:latin typeface="Book Antiqua" panose="02040602050305030304" pitchFamily="18" charset="0"/>
              </a:rPr>
              <a:t>DLT - Reconciliation</a:t>
            </a:r>
            <a:endParaRPr lang="en-US" sz="3500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64811" y="912457"/>
            <a:ext cx="9549202" cy="5399693"/>
            <a:chOff x="313889" y="915854"/>
            <a:chExt cx="10774137" cy="526608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27F4E6E9-8989-47DF-B2E9-84CE20080688}"/>
                </a:ext>
              </a:extLst>
            </p:cNvPr>
            <p:cNvSpPr/>
            <p:nvPr/>
          </p:nvSpPr>
          <p:spPr>
            <a:xfrm>
              <a:off x="383285" y="2203127"/>
              <a:ext cx="2212521" cy="15757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E5B9AE38-CC80-4B75-B932-35735C8EF9DB}"/>
                </a:ext>
              </a:extLst>
            </p:cNvPr>
            <p:cNvSpPr/>
            <p:nvPr/>
          </p:nvSpPr>
          <p:spPr>
            <a:xfrm>
              <a:off x="8875505" y="1339756"/>
              <a:ext cx="2212521" cy="161925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0B2D95B0-CF2E-4149-A5CB-657AD670EA73}"/>
                </a:ext>
              </a:extLst>
            </p:cNvPr>
            <p:cNvSpPr/>
            <p:nvPr/>
          </p:nvSpPr>
          <p:spPr>
            <a:xfrm>
              <a:off x="8875505" y="3909463"/>
              <a:ext cx="2212521" cy="19635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xmlns="" id="{F96BCA8D-6875-4661-A77D-96CD5FB93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63200" y="2386144"/>
              <a:ext cx="1800225" cy="128716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xmlns="" id="{CD9F5648-5050-4F2F-8899-6636D2F6D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38464" y="1507878"/>
              <a:ext cx="1800225" cy="128716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xmlns="" id="{A8C81C23-2157-4691-AEA6-09D9F9B4C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81339" y="4329319"/>
              <a:ext cx="1800225" cy="1287161"/>
            </a:xfrm>
            <a:prstGeom prst="rect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xmlns="" id="{0F54974B-082D-4278-9B77-AC64CC9E0A3B}"/>
                </a:ext>
              </a:extLst>
            </p:cNvPr>
            <p:cNvSpPr/>
            <p:nvPr/>
          </p:nvSpPr>
          <p:spPr>
            <a:xfrm>
              <a:off x="4281398" y="1909214"/>
              <a:ext cx="3098083" cy="288607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smtClean="0">
                <a:solidFill>
                  <a:schemeClr val="tx2"/>
                </a:solidFill>
                <a:latin typeface="Book Antiqua" panose="02040602050305030304" pitchFamily="18" charset="0"/>
              </a:endParaRPr>
            </a:p>
            <a:p>
              <a:pPr algn="ctr"/>
              <a:r>
                <a:rPr lang="en-GB" dirty="0" smtClean="0">
                  <a:solidFill>
                    <a:schemeClr val="tx2"/>
                  </a:solidFill>
                  <a:latin typeface="Book Antiqua" panose="02040602050305030304" pitchFamily="18" charset="0"/>
                </a:rPr>
                <a:t>Block </a:t>
              </a:r>
              <a:r>
                <a:rPr lang="en-GB" dirty="0">
                  <a:solidFill>
                    <a:schemeClr val="tx2"/>
                  </a:solidFill>
                  <a:latin typeface="Book Antiqua" panose="02040602050305030304" pitchFamily="18" charset="0"/>
                </a:rPr>
                <a:t>chain /DLT implemented across enterprises</a:t>
              </a:r>
              <a:endParaRPr lang="en-US" dirty="0">
                <a:solidFill>
                  <a:schemeClr val="tx2"/>
                </a:solidFill>
                <a:latin typeface="Book Antiqua" panose="02040602050305030304" pitchFamily="18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xmlns="" id="{4D13E65B-46B1-4F99-B968-28A574EC8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9666" y="2680061"/>
              <a:ext cx="1051034" cy="100549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xmlns="" id="{E0D8E4BA-CC4A-4629-B48C-64CFC1A5F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1496" y="1883399"/>
              <a:ext cx="1051034" cy="100549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xmlns="" id="{26FBB718-E1DB-4096-AD4C-AF092AE9D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10441" y="4610990"/>
              <a:ext cx="1051034" cy="100549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720C1879-D2BD-48A7-BDFF-46175098BA67}"/>
                </a:ext>
              </a:extLst>
            </p:cNvPr>
            <p:cNvSpPr txBox="1"/>
            <p:nvPr/>
          </p:nvSpPr>
          <p:spPr>
            <a:xfrm>
              <a:off x="9501815" y="1426082"/>
              <a:ext cx="1112090" cy="411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Book Antiqua" panose="02040602050305030304" pitchFamily="18" charset="0"/>
                </a:rPr>
                <a:t>Bank B</a:t>
              </a:r>
              <a:endParaRPr lang="en-US" dirty="0">
                <a:latin typeface="Book Antiqua" panose="02040602050305030304" pitchFamily="18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3AC0B97A-375F-4892-9786-1A6B855ED28B}"/>
                </a:ext>
              </a:extLst>
            </p:cNvPr>
            <p:cNvSpPr txBox="1"/>
            <p:nvPr/>
          </p:nvSpPr>
          <p:spPr>
            <a:xfrm>
              <a:off x="1019419" y="2256928"/>
              <a:ext cx="1083838" cy="411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Book Antiqua" panose="02040602050305030304" pitchFamily="18" charset="0"/>
                </a:rPr>
                <a:t>Bank A</a:t>
              </a:r>
              <a:endParaRPr lang="en-US" dirty="0">
                <a:latin typeface="Book Antiqua" panose="02040602050305030304" pitchFamily="18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F33CB18E-99CF-428C-BBCB-4A5B645FFA7B}"/>
                </a:ext>
              </a:extLst>
            </p:cNvPr>
            <p:cNvSpPr txBox="1"/>
            <p:nvPr/>
          </p:nvSpPr>
          <p:spPr>
            <a:xfrm>
              <a:off x="9471496" y="4054667"/>
              <a:ext cx="1095376" cy="411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Book Antiqua" panose="02040602050305030304" pitchFamily="18" charset="0"/>
                </a:rPr>
                <a:t>Bank C</a:t>
              </a:r>
              <a:endParaRPr lang="en-US" dirty="0">
                <a:latin typeface="Book Antiqua" panose="02040602050305030304" pitchFamily="18" charset="0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xmlns="" id="{4C5EE12B-880F-4791-8C17-3710B02A6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5662" y="1739125"/>
              <a:ext cx="1115300" cy="62456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xmlns="" id="{B189E465-3F1F-4A0D-8208-68051E4A4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01566" y="915854"/>
              <a:ext cx="1039538" cy="58214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xmlns="" id="{CA83C247-D89F-4321-B7EC-DEAF4F5F9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32147" y="3778834"/>
              <a:ext cx="882546" cy="494225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0F4A1705-6B28-4F73-A06C-BC55EBB2D14F}"/>
                </a:ext>
              </a:extLst>
            </p:cNvPr>
            <p:cNvSpPr txBox="1"/>
            <p:nvPr/>
          </p:nvSpPr>
          <p:spPr>
            <a:xfrm>
              <a:off x="313889" y="3995766"/>
              <a:ext cx="3663307" cy="2186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1" indent="-342900" algn="just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charset="2"/>
                <a:buChar char=""/>
              </a:pPr>
              <a:r>
                <a:rPr lang="en-GB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ook Antiqua" panose="02040602050305030304" pitchFamily="18" charset="0"/>
                </a:rPr>
                <a:t>No intermediaries required</a:t>
              </a:r>
            </a:p>
            <a:p>
              <a:pPr marL="342900" lvl="1" indent="-342900" algn="just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charset="2"/>
                <a:buChar char=""/>
              </a:pPr>
              <a:r>
                <a:rPr lang="en-GB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ook Antiqua" panose="02040602050305030304" pitchFamily="18" charset="0"/>
                </a:rPr>
                <a:t>Validation can be done by the institutions by their own</a:t>
              </a:r>
            </a:p>
            <a:p>
              <a:pPr marL="342900" lvl="1" indent="-342900" algn="just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charset="2"/>
                <a:buChar char=""/>
              </a:pPr>
              <a:r>
                <a:rPr lang="en-GB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ook Antiqua" panose="02040602050305030304" pitchFamily="18" charset="0"/>
                </a:rPr>
                <a:t> Cost saving</a:t>
              </a:r>
            </a:p>
            <a:p>
              <a:pPr marL="342900" lvl="1" indent="-342900" algn="just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charset="2"/>
                <a:buChar char=""/>
              </a:pPr>
              <a:r>
                <a:rPr lang="en-GB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ook Antiqua" panose="02040602050305030304" pitchFamily="18" charset="0"/>
                </a:rPr>
                <a:t>Very fast</a:t>
              </a:r>
            </a:p>
            <a:p>
              <a:pPr marL="342900" lvl="1" indent="-342900" algn="just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charset="2"/>
                <a:buChar char=""/>
              </a:pPr>
              <a:r>
                <a:rPr lang="en-GB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ook Antiqua" panose="02040602050305030304" pitchFamily="18" charset="0"/>
                </a:rPr>
                <a:t>Very efficient</a:t>
              </a:r>
            </a:p>
            <a:p>
              <a:pPr marL="342900" lvl="1" indent="-342900" algn="just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charset="2"/>
                <a:buChar char=""/>
              </a:pPr>
              <a:r>
                <a:rPr lang="en-GB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ook Antiqua" panose="02040602050305030304" pitchFamily="18" charset="0"/>
                </a:rPr>
                <a:t>Less errors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079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39882" y="254002"/>
            <a:ext cx="3577116" cy="628437"/>
          </a:xfrm>
        </p:spPr>
        <p:txBody>
          <a:bodyPr>
            <a:noAutofit/>
          </a:bodyPr>
          <a:lstStyle/>
          <a:p>
            <a:r>
              <a:rPr lang="en-GB" sz="35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R3 Consortium</a:t>
            </a:r>
            <a:endParaRPr lang="en-US" sz="3500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AF1A3ECF-3C05-4AD3-8054-33EA7607C510}"/>
              </a:ext>
            </a:extLst>
          </p:cNvPr>
          <p:cNvSpPr/>
          <p:nvPr/>
        </p:nvSpPr>
        <p:spPr>
          <a:xfrm>
            <a:off x="751227" y="1675860"/>
            <a:ext cx="388439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ook Antiqua" panose="02040602050305030304" pitchFamily="18" charset="0"/>
                <a:hlinkClick r:id="rId2"/>
              </a:rPr>
              <a:t>https://www.r3.com/</a:t>
            </a:r>
            <a:endParaRPr lang="en-US" dirty="0">
              <a:latin typeface="Book Antiqua" panose="02040602050305030304" pitchFamily="18" charset="0"/>
            </a:endParaRPr>
          </a:p>
          <a:p>
            <a:endParaRPr lang="en-GB" dirty="0">
              <a:latin typeface="Book Antiqua" panose="02040602050305030304" pitchFamily="18" charset="0"/>
            </a:endParaRPr>
          </a:p>
          <a:p>
            <a:r>
              <a:rPr lang="en-US" dirty="0">
                <a:latin typeface="Book Antiqua" panose="02040602050305030304" pitchFamily="18" charset="0"/>
                <a:hlinkClick r:id="rId3"/>
              </a:rPr>
              <a:t>https://www.corda.net/</a:t>
            </a:r>
            <a:endParaRPr lang="en-US" dirty="0">
              <a:latin typeface="Book Antiqua" panose="02040602050305030304" pitchFamily="18" charset="0"/>
            </a:endParaRPr>
          </a:p>
          <a:p>
            <a:r>
              <a:rPr lang="en-GB" dirty="0">
                <a:latin typeface="Book Antiqua" panose="02040602050305030304" pitchFamily="18" charset="0"/>
              </a:rPr>
              <a:t>C</a:t>
            </a:r>
            <a:r>
              <a:rPr lang="en-US" dirty="0">
                <a:latin typeface="Book Antiqua" panose="02040602050305030304" pitchFamily="18" charset="0"/>
              </a:rPr>
              <a:t>orda is the open source blockchain</a:t>
            </a:r>
          </a:p>
          <a:p>
            <a:r>
              <a:rPr lang="en-US" dirty="0">
                <a:latin typeface="Book Antiqua" panose="02040602050305030304" pitchFamily="18" charset="0"/>
              </a:rPr>
              <a:t> project</a:t>
            </a:r>
          </a:p>
        </p:txBody>
      </p:sp>
      <p:pic>
        <p:nvPicPr>
          <p:cNvPr id="28" name="Picture Placeholder 6">
            <a:extLst>
              <a:ext uri="{FF2B5EF4-FFF2-40B4-BE49-F238E27FC236}">
                <a16:creationId xmlns:a16="http://schemas.microsoft.com/office/drawing/2014/main" xmlns="" id="{F25EBC71-DC27-40B6-9D77-0B0765B292C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815" b="14815"/>
          <a:stretch>
            <a:fillRect/>
          </a:stretch>
        </p:blipFill>
        <p:spPr>
          <a:xfrm>
            <a:off x="4870425" y="1331963"/>
            <a:ext cx="4748073" cy="334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84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38667" y="255134"/>
            <a:ext cx="8949266" cy="701599"/>
          </a:xfrm>
        </p:spPr>
        <p:txBody>
          <a:bodyPr>
            <a:normAutofit/>
          </a:bodyPr>
          <a:lstStyle/>
          <a:p>
            <a:r>
              <a:rPr lang="en-US" sz="35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A - Plan</a:t>
            </a:r>
            <a:endParaRPr lang="en-US" sz="3500" b="1" dirty="0">
              <a:solidFill>
                <a:schemeClr val="tx1">
                  <a:lumMod val="95000"/>
                  <a:lumOff val="5000"/>
                </a:schemeClr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72534" y="1084036"/>
            <a:ext cx="9084733" cy="5469164"/>
          </a:xfrm>
        </p:spPr>
        <p:txBody>
          <a:bodyPr>
            <a:noAutofit/>
          </a:bodyPr>
          <a:lstStyle/>
          <a:p>
            <a:r>
              <a:rPr lang="en-GB" sz="2400" dirty="0">
                <a:latin typeface="Book Antiqua" panose="02040602050305030304" pitchFamily="18" charset="0"/>
              </a:rPr>
              <a:t>Introduction – Clear with fundamentals</a:t>
            </a:r>
          </a:p>
          <a:p>
            <a:r>
              <a:rPr lang="en-GB" sz="2400" dirty="0">
                <a:latin typeface="Book Antiqua" panose="02040602050305030304" pitchFamily="18" charset="0"/>
              </a:rPr>
              <a:t>Ethereum &amp; Quorum </a:t>
            </a:r>
          </a:p>
          <a:p>
            <a:r>
              <a:rPr lang="en-GB" sz="2400" dirty="0">
                <a:latin typeface="Book Antiqua" panose="02040602050305030304" pitchFamily="18" charset="0"/>
              </a:rPr>
              <a:t>Security </a:t>
            </a:r>
            <a:r>
              <a:rPr lang="en-GB" sz="2400" dirty="0" smtClean="0">
                <a:latin typeface="Book Antiqua" panose="02040602050305030304" pitchFamily="18" charset="0"/>
              </a:rPr>
              <a:t>issues, solution </a:t>
            </a:r>
            <a:r>
              <a:rPr lang="en-GB" sz="2400" dirty="0">
                <a:latin typeface="Book Antiqua" panose="02040602050305030304" pitchFamily="18" charset="0"/>
              </a:rPr>
              <a:t>and best </a:t>
            </a:r>
            <a:r>
              <a:rPr lang="en-GB" sz="2400" dirty="0" smtClean="0">
                <a:latin typeface="Book Antiqua" panose="02040602050305030304" pitchFamily="18" charset="0"/>
              </a:rPr>
              <a:t>practices</a:t>
            </a:r>
            <a:endParaRPr lang="en-GB" sz="2400" dirty="0">
              <a:latin typeface="Book Antiqua" panose="02040602050305030304" pitchFamily="18" charset="0"/>
            </a:endParaRPr>
          </a:p>
          <a:p>
            <a:endParaRPr lang="en-GB" sz="24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228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39883" y="174103"/>
            <a:ext cx="1984984" cy="628437"/>
          </a:xfrm>
        </p:spPr>
        <p:txBody>
          <a:bodyPr>
            <a:noAutofit/>
          </a:bodyPr>
          <a:lstStyle/>
          <a:p>
            <a:r>
              <a:rPr lang="en-GB" sz="35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Hashing</a:t>
            </a:r>
            <a:endParaRPr lang="en-US" sz="3500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F74FEB2-496C-457F-9644-88D3F728A7AA}"/>
              </a:ext>
            </a:extLst>
          </p:cNvPr>
          <p:cNvSpPr txBox="1"/>
          <p:nvPr/>
        </p:nvSpPr>
        <p:spPr>
          <a:xfrm>
            <a:off x="639882" y="882440"/>
            <a:ext cx="8461087" cy="4503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just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Cryptographic 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HASH</a:t>
            </a:r>
            <a:endParaRPr lang="en-US" sz="2000" dirty="0" smtClean="0">
              <a:latin typeface="Book Antiqua" panose="02040602050305030304" pitchFamily="18" charset="0"/>
            </a:endParaRPr>
          </a:p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t is a digest – Digital fingerprint</a:t>
            </a:r>
          </a:p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HA256 – Secure Hash algorithm developed by NSA</a:t>
            </a:r>
          </a:p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ny amount of data 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  <a:sym typeface="Wingdings" panose="05000000000000000000" pitchFamily="2" charset="2"/>
              </a:rPr>
              <a:t>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fixed length digest /Signature</a:t>
            </a:r>
          </a:p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You can always generate the same fingerprint/digest for the given data</a:t>
            </a:r>
          </a:p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One way function </a:t>
            </a:r>
            <a:r>
              <a:rPr lang="en-GB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  <a:sym typeface="Wingdings" panose="05000000000000000000" pitchFamily="2" charset="2"/>
              </a:rPr>
              <a:t></a:t>
            </a:r>
            <a:r>
              <a:rPr lang="en-GB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you can’t generate the data for the given digest/finger print</a:t>
            </a:r>
          </a:p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Demo</a:t>
            </a:r>
          </a:p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  <a:hlinkClick r:id="rId2"/>
              </a:rPr>
              <a:t>https://anders.com/blockchain/hash.html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Book Antiqua" panose="02040602050305030304" pitchFamily="18" charset="0"/>
            </a:endParaRPr>
          </a:p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Anders Brownworth</a:t>
            </a:r>
          </a:p>
        </p:txBody>
      </p:sp>
    </p:spTree>
    <p:extLst>
      <p:ext uri="{BB962C8B-B14F-4D97-AF65-F5344CB8AC3E}">
        <p14:creationId xmlns:p14="http://schemas.microsoft.com/office/powerpoint/2010/main" val="2338595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39882" y="174103"/>
            <a:ext cx="8461087" cy="628437"/>
          </a:xfrm>
        </p:spPr>
        <p:txBody>
          <a:bodyPr>
            <a:noAutofit/>
          </a:bodyPr>
          <a:lstStyle/>
          <a:p>
            <a:r>
              <a:rPr lang="en-GB" sz="35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Blocks and Chaining</a:t>
            </a:r>
            <a:endParaRPr lang="en-US" sz="3500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1C1F308B-3C53-490D-98CE-6EE189747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914" y="958651"/>
            <a:ext cx="10016221" cy="1369936"/>
          </a:xfrm>
        </p:spPr>
        <p:txBody>
          <a:bodyPr>
            <a:noAutofit/>
          </a:bodyPr>
          <a:lstStyle/>
          <a:p>
            <a:pPr marL="320040" lvl="1" indent="0">
              <a:buNone/>
            </a:pPr>
            <a:r>
              <a:rPr lang="en-GB" sz="2400" dirty="0">
                <a:latin typeface="Book Antiqua" panose="02040602050305030304" pitchFamily="18" charset="0"/>
              </a:rPr>
              <a:t>Traditional Database – CRUD operation</a:t>
            </a:r>
          </a:p>
          <a:p>
            <a:pPr marL="320040" lvl="1" indent="0">
              <a:buNone/>
            </a:pPr>
            <a:r>
              <a:rPr lang="en-GB" sz="2400" dirty="0">
                <a:latin typeface="Book Antiqua" panose="02040602050305030304" pitchFamily="18" charset="0"/>
              </a:rPr>
              <a:t>DLT – Append and Retrieval operation – Once the transaction is added to the ledger it can’t be UPDATED or DELETD</a:t>
            </a:r>
          </a:p>
          <a:p>
            <a:pPr marL="320040" lvl="1" indent="0">
              <a:buNone/>
            </a:pPr>
            <a:endParaRPr lang="en-GB" sz="2400" dirty="0">
              <a:latin typeface="Book Antiqua" panose="02040602050305030304" pitchFamily="18" charset="0"/>
            </a:endParaRPr>
          </a:p>
          <a:p>
            <a:pPr marL="320040" lvl="1" indent="0">
              <a:buNone/>
            </a:pPr>
            <a:endParaRPr lang="en-GB" sz="2400" dirty="0">
              <a:latin typeface="Book Antiqua" panose="02040602050305030304" pitchFamily="18" charset="0"/>
            </a:endParaRPr>
          </a:p>
          <a:p>
            <a:pPr marL="320040" lvl="1" indent="0">
              <a:buNone/>
            </a:pPr>
            <a:endParaRPr lang="en-GB" sz="2400" dirty="0">
              <a:latin typeface="Book Antiqua" panose="02040602050305030304" pitchFamily="18" charset="0"/>
            </a:endParaRPr>
          </a:p>
          <a:p>
            <a:pPr marL="320040" lvl="1" indent="0">
              <a:buNone/>
            </a:pPr>
            <a:endParaRPr lang="en-GB" sz="2400" dirty="0">
              <a:latin typeface="Book Antiqua" panose="02040602050305030304" pitchFamily="18" charset="0"/>
            </a:endParaRPr>
          </a:p>
          <a:p>
            <a:pPr marL="320040" lvl="1" indent="0">
              <a:buNone/>
            </a:pPr>
            <a:endParaRPr lang="en-GB" sz="2400" dirty="0">
              <a:latin typeface="Book Antiqua" panose="02040602050305030304" pitchFamily="18" charset="0"/>
            </a:endParaRPr>
          </a:p>
          <a:p>
            <a:pPr marL="320040" lvl="1" indent="0">
              <a:buNone/>
            </a:pPr>
            <a:endParaRPr lang="en-GB" sz="2400" dirty="0">
              <a:latin typeface="Book Antiqua" panose="02040602050305030304" pitchFamily="18" charset="0"/>
            </a:endParaRPr>
          </a:p>
          <a:p>
            <a:endParaRPr lang="en-US" sz="2400" dirty="0">
              <a:latin typeface="Book Antiqua" panose="0204060205030503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377D1C9C-961E-4FA6-B799-82B099CD06FC}"/>
              </a:ext>
            </a:extLst>
          </p:cNvPr>
          <p:cNvSpPr txBox="1"/>
          <p:nvPr/>
        </p:nvSpPr>
        <p:spPr>
          <a:xfrm>
            <a:off x="372914" y="5907820"/>
            <a:ext cx="2714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Book Antiqua" panose="02040602050305030304" pitchFamily="18" charset="0"/>
              </a:rPr>
              <a:t>Block # 0 /Genesis block</a:t>
            </a:r>
            <a:endParaRPr lang="en-US" b="1" dirty="0">
              <a:latin typeface="Book Antiqua" panose="02040602050305030304" pitchFamily="18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xmlns="" id="{E4D5AC7F-737D-4B32-92E7-CE3CA11B7DBE}"/>
              </a:ext>
            </a:extLst>
          </p:cNvPr>
          <p:cNvGrpSpPr/>
          <p:nvPr/>
        </p:nvGrpSpPr>
        <p:grpSpPr>
          <a:xfrm>
            <a:off x="702209" y="2678640"/>
            <a:ext cx="1869622" cy="3135086"/>
            <a:chOff x="432708" y="3024869"/>
            <a:chExt cx="1869622" cy="3135086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54" name="Rectangle: Rounded Corners 3">
              <a:extLst>
                <a:ext uri="{FF2B5EF4-FFF2-40B4-BE49-F238E27FC236}">
                  <a16:creationId xmlns:a16="http://schemas.microsoft.com/office/drawing/2014/main" xmlns="" id="{94D6AC07-19FE-4178-9CD4-188B947A13E7}"/>
                </a:ext>
              </a:extLst>
            </p:cNvPr>
            <p:cNvSpPr/>
            <p:nvPr/>
          </p:nvSpPr>
          <p:spPr>
            <a:xfrm>
              <a:off x="432708" y="3024869"/>
              <a:ext cx="1869622" cy="3135086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ook Antiqua" panose="02040602050305030304" pitchFamily="18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17DAEE06-FB34-4A69-9543-B5A1F46D260F}"/>
                </a:ext>
              </a:extLst>
            </p:cNvPr>
            <p:cNvSpPr txBox="1"/>
            <p:nvPr/>
          </p:nvSpPr>
          <p:spPr>
            <a:xfrm>
              <a:off x="526596" y="5629275"/>
              <a:ext cx="1440997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Book Antiqua" panose="02040602050305030304" pitchFamily="18" charset="0"/>
                </a:rPr>
                <a:t>Data :…</a:t>
              </a:r>
              <a:endParaRPr lang="en-US" dirty="0">
                <a:latin typeface="Book Antiqua" panose="02040602050305030304" pitchFamily="18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xmlns="" id="{E761B6A9-5D26-4CD9-8E51-A23CDABF4BD0}"/>
                </a:ext>
              </a:extLst>
            </p:cNvPr>
            <p:cNvSpPr txBox="1"/>
            <p:nvPr/>
          </p:nvSpPr>
          <p:spPr>
            <a:xfrm>
              <a:off x="526596" y="3237139"/>
              <a:ext cx="1473654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Book Antiqua" panose="02040602050305030304" pitchFamily="18" charset="0"/>
                </a:rPr>
                <a:t>Index 0</a:t>
              </a:r>
              <a:endParaRPr lang="en-US" dirty="0">
                <a:latin typeface="Book Antiqua" panose="02040602050305030304" pitchFamily="18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E17C39D9-87FE-4188-B429-78F1FFC3D1A2}"/>
                </a:ext>
              </a:extLst>
            </p:cNvPr>
            <p:cNvSpPr txBox="1"/>
            <p:nvPr/>
          </p:nvSpPr>
          <p:spPr>
            <a:xfrm>
              <a:off x="526596" y="3669846"/>
              <a:ext cx="1719004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Book Antiqua" panose="02040602050305030304" pitchFamily="18" charset="0"/>
                </a:rPr>
                <a:t>Timestamp :…</a:t>
              </a:r>
              <a:endParaRPr lang="en-US" dirty="0">
                <a:latin typeface="Book Antiqua" panose="02040602050305030304" pitchFamily="18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D27EB55C-FD8A-4563-8E05-B69C692DF544}"/>
                </a:ext>
              </a:extLst>
            </p:cNvPr>
            <p:cNvSpPr txBox="1"/>
            <p:nvPr/>
          </p:nvSpPr>
          <p:spPr>
            <a:xfrm>
              <a:off x="604157" y="4039178"/>
              <a:ext cx="1600200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Book Antiqua" panose="02040602050305030304" pitchFamily="18" charset="0"/>
                </a:rPr>
                <a:t>Hash :Block 0</a:t>
              </a:r>
              <a:endParaRPr lang="en-US" dirty="0">
                <a:latin typeface="Book Antiqua" panose="02040602050305030304" pitchFamily="18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xmlns="" id="{5FD3AF0E-1E4D-4375-A8EE-A2C2ED4311CE}"/>
                </a:ext>
              </a:extLst>
            </p:cNvPr>
            <p:cNvSpPr txBox="1"/>
            <p:nvPr/>
          </p:nvSpPr>
          <p:spPr>
            <a:xfrm>
              <a:off x="604157" y="4502604"/>
              <a:ext cx="152672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Book Antiqua" panose="02040602050305030304" pitchFamily="18" charset="0"/>
                </a:rPr>
                <a:t>Prev Hash:0</a:t>
              </a:r>
              <a:endParaRPr lang="en-US" dirty="0">
                <a:latin typeface="Book Antiqua" panose="02040602050305030304" pitchFamily="18" charset="0"/>
              </a:endParaRPr>
            </a:p>
          </p:txBody>
        </p:sp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xmlns="" id="{E2406A24-EF0F-4ED5-A5FE-BAB6E79E5209}"/>
              </a:ext>
            </a:extLst>
          </p:cNvPr>
          <p:cNvCxnSpPr/>
          <p:nvPr/>
        </p:nvCxnSpPr>
        <p:spPr>
          <a:xfrm flipH="1" flipV="1">
            <a:off x="2571830" y="3912312"/>
            <a:ext cx="636814" cy="3700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11616426-5DF6-4654-9C53-747BA3E88889}"/>
              </a:ext>
            </a:extLst>
          </p:cNvPr>
          <p:cNvGrpSpPr/>
          <p:nvPr/>
        </p:nvGrpSpPr>
        <p:grpSpPr>
          <a:xfrm>
            <a:off x="3230414" y="2678640"/>
            <a:ext cx="1869622" cy="3135086"/>
            <a:chOff x="3385457" y="3059566"/>
            <a:chExt cx="1869622" cy="3135086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62" name="Rectangle: Rounded Corners 14">
              <a:extLst>
                <a:ext uri="{FF2B5EF4-FFF2-40B4-BE49-F238E27FC236}">
                  <a16:creationId xmlns:a16="http://schemas.microsoft.com/office/drawing/2014/main" xmlns="" id="{875FBF63-97BB-43FD-9070-17F43E35CD12}"/>
                </a:ext>
              </a:extLst>
            </p:cNvPr>
            <p:cNvSpPr/>
            <p:nvPr/>
          </p:nvSpPr>
          <p:spPr>
            <a:xfrm>
              <a:off x="3385457" y="3059566"/>
              <a:ext cx="1869622" cy="3135086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ook Antiqua" panose="02040602050305030304" pitchFamily="18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9146346B-93A3-4099-8854-63213FF92947}"/>
                </a:ext>
              </a:extLst>
            </p:cNvPr>
            <p:cNvSpPr txBox="1"/>
            <p:nvPr/>
          </p:nvSpPr>
          <p:spPr>
            <a:xfrm>
              <a:off x="3463017" y="3272791"/>
              <a:ext cx="1473654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Book Antiqua" panose="02040602050305030304" pitchFamily="18" charset="0"/>
                </a:rPr>
                <a:t>Index 1</a:t>
              </a:r>
              <a:endParaRPr lang="en-US" dirty="0">
                <a:latin typeface="Book Antiqua" panose="02040602050305030304" pitchFamily="18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xmlns="" id="{02990588-E335-413D-A920-41EF32253145}"/>
                </a:ext>
              </a:extLst>
            </p:cNvPr>
            <p:cNvSpPr txBox="1"/>
            <p:nvPr/>
          </p:nvSpPr>
          <p:spPr>
            <a:xfrm>
              <a:off x="3479346" y="3704543"/>
              <a:ext cx="169817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Book Antiqua" panose="02040602050305030304" pitchFamily="18" charset="0"/>
                </a:rPr>
                <a:t>Timestamp :…</a:t>
              </a:r>
              <a:endParaRPr lang="en-US" dirty="0">
                <a:latin typeface="Book Antiqua" panose="02040602050305030304" pitchFamily="18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xmlns="" id="{BD8BFDAD-68F1-415C-A5AD-BD01FF19522B}"/>
                </a:ext>
              </a:extLst>
            </p:cNvPr>
            <p:cNvSpPr txBox="1"/>
            <p:nvPr/>
          </p:nvSpPr>
          <p:spPr>
            <a:xfrm>
              <a:off x="3556907" y="4073875"/>
              <a:ext cx="1600200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Book Antiqua" panose="02040602050305030304" pitchFamily="18" charset="0"/>
                </a:rPr>
                <a:t>Hash :hash_1</a:t>
              </a:r>
              <a:endParaRPr lang="en-US" dirty="0">
                <a:latin typeface="Book Antiqua" panose="02040602050305030304" pitchFamily="18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xmlns="" id="{34A06737-7C96-4078-A971-0B8EE19E881A}"/>
                </a:ext>
              </a:extLst>
            </p:cNvPr>
            <p:cNvSpPr txBox="1"/>
            <p:nvPr/>
          </p:nvSpPr>
          <p:spPr>
            <a:xfrm>
              <a:off x="3556907" y="4537301"/>
              <a:ext cx="152672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Book Antiqua" panose="02040602050305030304" pitchFamily="18" charset="0"/>
                </a:rPr>
                <a:t>Prev Hash:</a:t>
              </a:r>
              <a:endParaRPr lang="en-US" dirty="0">
                <a:latin typeface="Book Antiqua" panose="02040602050305030304" pitchFamily="18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xmlns="" id="{C9ACC1A3-779C-4045-9435-01C52A5CE3F3}"/>
                </a:ext>
              </a:extLst>
            </p:cNvPr>
            <p:cNvSpPr txBox="1"/>
            <p:nvPr/>
          </p:nvSpPr>
          <p:spPr>
            <a:xfrm>
              <a:off x="3556907" y="4827815"/>
              <a:ext cx="1273628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Book Antiqua" panose="02040602050305030304" pitchFamily="18" charset="0"/>
                </a:rPr>
                <a:t>Txn..</a:t>
              </a:r>
              <a:endParaRPr lang="en-US" dirty="0">
                <a:latin typeface="Book Antiqua" panose="02040602050305030304" pitchFamily="18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xmlns="" id="{B03BEF8D-0892-4249-9C88-83444D883410}"/>
                </a:ext>
              </a:extLst>
            </p:cNvPr>
            <p:cNvSpPr txBox="1"/>
            <p:nvPr/>
          </p:nvSpPr>
          <p:spPr>
            <a:xfrm>
              <a:off x="3570515" y="5106575"/>
              <a:ext cx="1273628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Book Antiqua" panose="02040602050305030304" pitchFamily="18" charset="0"/>
                </a:rPr>
                <a:t>Txn..</a:t>
              </a:r>
              <a:endParaRPr lang="en-US" dirty="0">
                <a:latin typeface="Book Antiqua" panose="02040602050305030304" pitchFamily="18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xmlns="" id="{C1D97786-9CFD-4F89-A1AC-DAD2B1A02D36}"/>
                </a:ext>
              </a:extLst>
            </p:cNvPr>
            <p:cNvSpPr txBox="1"/>
            <p:nvPr/>
          </p:nvSpPr>
          <p:spPr>
            <a:xfrm>
              <a:off x="3570515" y="5756954"/>
              <a:ext cx="1273628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Book Antiqua" panose="02040602050305030304" pitchFamily="18" charset="0"/>
                </a:rPr>
                <a:t>Txn..</a:t>
              </a:r>
              <a:endParaRPr lang="en-US" dirty="0">
                <a:latin typeface="Book Antiqua" panose="02040602050305030304" pitchFamily="18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xmlns="" id="{290DA29C-C215-4207-8241-E2D70C5D1E84}"/>
                </a:ext>
              </a:extLst>
            </p:cNvPr>
            <p:cNvSpPr txBox="1"/>
            <p:nvPr/>
          </p:nvSpPr>
          <p:spPr>
            <a:xfrm>
              <a:off x="3616779" y="5475907"/>
              <a:ext cx="141242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Book Antiqua" panose="02040602050305030304" pitchFamily="18" charset="0"/>
                </a:rPr>
                <a:t>…..</a:t>
              </a:r>
              <a:endParaRPr lang="en-US" dirty="0">
                <a:latin typeface="Book Antiqua" panose="02040602050305030304" pitchFamily="18" charset="0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50C6C5F6-E42E-42A1-9FB8-C8620A4A3DE0}"/>
              </a:ext>
            </a:extLst>
          </p:cNvPr>
          <p:cNvSpPr txBox="1"/>
          <p:nvPr/>
        </p:nvSpPr>
        <p:spPr>
          <a:xfrm>
            <a:off x="3588282" y="5903737"/>
            <a:ext cx="122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Book Antiqua" panose="02040602050305030304" pitchFamily="18" charset="0"/>
              </a:rPr>
              <a:t>Block # 1</a:t>
            </a:r>
            <a:endParaRPr lang="en-US" b="1" dirty="0">
              <a:latin typeface="Book Antiqua" panose="02040602050305030304" pitchFamily="18" charset="0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9F5D8BF-0F78-4071-A574-DF96BA2079CF}"/>
              </a:ext>
            </a:extLst>
          </p:cNvPr>
          <p:cNvGrpSpPr/>
          <p:nvPr/>
        </p:nvGrpSpPr>
        <p:grpSpPr>
          <a:xfrm>
            <a:off x="5807609" y="2678640"/>
            <a:ext cx="1869622" cy="3135086"/>
            <a:chOff x="3385457" y="3059566"/>
            <a:chExt cx="1869622" cy="3135086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73" name="Rectangle: Rounded Corners 29">
              <a:extLst>
                <a:ext uri="{FF2B5EF4-FFF2-40B4-BE49-F238E27FC236}">
                  <a16:creationId xmlns:a16="http://schemas.microsoft.com/office/drawing/2014/main" xmlns="" id="{80FE10C1-D346-454F-8C31-6CB97D2915A6}"/>
                </a:ext>
              </a:extLst>
            </p:cNvPr>
            <p:cNvSpPr/>
            <p:nvPr/>
          </p:nvSpPr>
          <p:spPr>
            <a:xfrm>
              <a:off x="3385457" y="3059566"/>
              <a:ext cx="1869622" cy="3135086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ook Antiqua" panose="02040602050305030304" pitchFamily="18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828B9AE5-FF21-4266-B1CA-1C93CF18B672}"/>
                </a:ext>
              </a:extLst>
            </p:cNvPr>
            <p:cNvSpPr txBox="1"/>
            <p:nvPr/>
          </p:nvSpPr>
          <p:spPr>
            <a:xfrm>
              <a:off x="3463017" y="3272791"/>
              <a:ext cx="1473654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Book Antiqua" panose="02040602050305030304" pitchFamily="18" charset="0"/>
                </a:rPr>
                <a:t>Index 2</a:t>
              </a:r>
              <a:endParaRPr lang="en-US" dirty="0">
                <a:latin typeface="Book Antiqua" panose="02040602050305030304" pitchFamily="18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xmlns="" id="{330078A8-1102-40DE-9AE5-9DB6FDCFC053}"/>
                </a:ext>
              </a:extLst>
            </p:cNvPr>
            <p:cNvSpPr txBox="1"/>
            <p:nvPr/>
          </p:nvSpPr>
          <p:spPr>
            <a:xfrm>
              <a:off x="3479346" y="3704543"/>
              <a:ext cx="168488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Book Antiqua" panose="02040602050305030304" pitchFamily="18" charset="0"/>
                </a:rPr>
                <a:t>Timestamp :…</a:t>
              </a:r>
              <a:endParaRPr lang="en-US" dirty="0">
                <a:latin typeface="Book Antiqua" panose="02040602050305030304" pitchFamily="18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xmlns="" id="{BA17F8DE-0122-43FE-B9C8-474C8EDAD4F1}"/>
                </a:ext>
              </a:extLst>
            </p:cNvPr>
            <p:cNvSpPr txBox="1"/>
            <p:nvPr/>
          </p:nvSpPr>
          <p:spPr>
            <a:xfrm>
              <a:off x="3556907" y="4073875"/>
              <a:ext cx="1600200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Book Antiqua" panose="02040602050305030304" pitchFamily="18" charset="0"/>
                </a:rPr>
                <a:t>Hash :hash_2</a:t>
              </a:r>
              <a:endParaRPr lang="en-US" dirty="0">
                <a:latin typeface="Book Antiqua" panose="02040602050305030304" pitchFamily="18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xmlns="" id="{6AD244B0-60ED-4B94-B708-3B26048546C3}"/>
                </a:ext>
              </a:extLst>
            </p:cNvPr>
            <p:cNvSpPr txBox="1"/>
            <p:nvPr/>
          </p:nvSpPr>
          <p:spPr>
            <a:xfrm>
              <a:off x="3556907" y="4537301"/>
              <a:ext cx="152672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Book Antiqua" panose="02040602050305030304" pitchFamily="18" charset="0"/>
                </a:rPr>
                <a:t>Prev Hash:</a:t>
              </a:r>
              <a:endParaRPr lang="en-US" dirty="0">
                <a:latin typeface="Book Antiqua" panose="02040602050305030304" pitchFamily="18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xmlns="" id="{1D7A2E5D-A1A9-4D08-B4AE-9F48493CC088}"/>
                </a:ext>
              </a:extLst>
            </p:cNvPr>
            <p:cNvSpPr txBox="1"/>
            <p:nvPr/>
          </p:nvSpPr>
          <p:spPr>
            <a:xfrm>
              <a:off x="3556907" y="4827815"/>
              <a:ext cx="1273628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Book Antiqua" panose="02040602050305030304" pitchFamily="18" charset="0"/>
                </a:rPr>
                <a:t>Txn..</a:t>
              </a:r>
              <a:endParaRPr lang="en-US" dirty="0">
                <a:latin typeface="Book Antiqua" panose="02040602050305030304" pitchFamily="18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xmlns="" id="{8A24F0B3-08C9-4FAF-A55C-585E23E8BE87}"/>
                </a:ext>
              </a:extLst>
            </p:cNvPr>
            <p:cNvSpPr txBox="1"/>
            <p:nvPr/>
          </p:nvSpPr>
          <p:spPr>
            <a:xfrm>
              <a:off x="3570515" y="5106575"/>
              <a:ext cx="1273628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Book Antiqua" panose="02040602050305030304" pitchFamily="18" charset="0"/>
                </a:rPr>
                <a:t>Txn..</a:t>
              </a:r>
              <a:endParaRPr lang="en-US" dirty="0">
                <a:latin typeface="Book Antiqua" panose="02040602050305030304" pitchFamily="18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xmlns="" id="{615C8F59-53BB-4178-845C-CDC120BD9DD1}"/>
                </a:ext>
              </a:extLst>
            </p:cNvPr>
            <p:cNvSpPr txBox="1"/>
            <p:nvPr/>
          </p:nvSpPr>
          <p:spPr>
            <a:xfrm>
              <a:off x="3570515" y="5756954"/>
              <a:ext cx="1273628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Book Antiqua" panose="02040602050305030304" pitchFamily="18" charset="0"/>
                </a:rPr>
                <a:t>Txn..</a:t>
              </a:r>
              <a:endParaRPr lang="en-US" dirty="0">
                <a:latin typeface="Book Antiqua" panose="02040602050305030304" pitchFamily="18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xmlns="" id="{5EE11205-3CB2-4C8F-BA99-BCA9BB398ABF}"/>
                </a:ext>
              </a:extLst>
            </p:cNvPr>
            <p:cNvSpPr txBox="1"/>
            <p:nvPr/>
          </p:nvSpPr>
          <p:spPr>
            <a:xfrm>
              <a:off x="3616779" y="5475907"/>
              <a:ext cx="141242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Book Antiqua" panose="02040602050305030304" pitchFamily="18" charset="0"/>
                </a:rPr>
                <a:t>…..</a:t>
              </a:r>
              <a:endParaRPr lang="en-US" dirty="0">
                <a:latin typeface="Book Antiqua" panose="02040602050305030304" pitchFamily="18" charset="0"/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6CF0F5B8-DDC1-402E-83E9-7165FCA2DDB4}"/>
              </a:ext>
            </a:extLst>
          </p:cNvPr>
          <p:cNvSpPr txBox="1"/>
          <p:nvPr/>
        </p:nvSpPr>
        <p:spPr>
          <a:xfrm>
            <a:off x="6131459" y="5907820"/>
            <a:ext cx="122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Book Antiqua" panose="02040602050305030304" pitchFamily="18" charset="0"/>
              </a:rPr>
              <a:t>Block # 2</a:t>
            </a:r>
            <a:endParaRPr lang="en-US" b="1" dirty="0">
              <a:latin typeface="Book Antiqua" panose="0204060205030503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D599AC44-DE9E-48E0-9E3B-546ED063C7E8}"/>
              </a:ext>
            </a:extLst>
          </p:cNvPr>
          <p:cNvSpPr txBox="1"/>
          <p:nvPr/>
        </p:nvSpPr>
        <p:spPr>
          <a:xfrm>
            <a:off x="7586380" y="3816443"/>
            <a:ext cx="90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Book Antiqua" panose="02040602050305030304" pitchFamily="18" charset="0"/>
              </a:rPr>
              <a:t>………</a:t>
            </a:r>
            <a:endParaRPr lang="en-US" dirty="0">
              <a:latin typeface="Book Antiqua" panose="02040602050305030304" pitchFamily="18" charset="0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9C195032-C1AF-40BC-A639-56AB7A66ADCC}"/>
              </a:ext>
            </a:extLst>
          </p:cNvPr>
          <p:cNvGrpSpPr/>
          <p:nvPr/>
        </p:nvGrpSpPr>
        <p:grpSpPr>
          <a:xfrm>
            <a:off x="8837921" y="2661694"/>
            <a:ext cx="1869622" cy="3135086"/>
            <a:chOff x="3385457" y="3059566"/>
            <a:chExt cx="1869622" cy="3135086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86" name="Rectangle: Rounded Corners 54">
              <a:extLst>
                <a:ext uri="{FF2B5EF4-FFF2-40B4-BE49-F238E27FC236}">
                  <a16:creationId xmlns:a16="http://schemas.microsoft.com/office/drawing/2014/main" xmlns="" id="{EDD8C406-4B0A-49A9-B5A0-DA21A0E6A065}"/>
                </a:ext>
              </a:extLst>
            </p:cNvPr>
            <p:cNvSpPr/>
            <p:nvPr/>
          </p:nvSpPr>
          <p:spPr>
            <a:xfrm>
              <a:off x="3385457" y="3059566"/>
              <a:ext cx="1869622" cy="3135086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ook Antiqua" panose="02040602050305030304" pitchFamily="18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xmlns="" id="{A6861D3A-08EC-4073-B2B7-9FA3C038E948}"/>
                </a:ext>
              </a:extLst>
            </p:cNvPr>
            <p:cNvSpPr txBox="1"/>
            <p:nvPr/>
          </p:nvSpPr>
          <p:spPr>
            <a:xfrm>
              <a:off x="3463017" y="3272791"/>
              <a:ext cx="1473654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Book Antiqua" panose="02040602050305030304" pitchFamily="18" charset="0"/>
                </a:rPr>
                <a:t>Index n</a:t>
              </a:r>
              <a:endParaRPr lang="en-US" dirty="0">
                <a:latin typeface="Book Antiqua" panose="02040602050305030304" pitchFamily="18" charset="0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xmlns="" id="{C36BE201-B11B-4B2B-A128-FE7FB8F8AA9F}"/>
                </a:ext>
              </a:extLst>
            </p:cNvPr>
            <p:cNvSpPr txBox="1"/>
            <p:nvPr/>
          </p:nvSpPr>
          <p:spPr>
            <a:xfrm>
              <a:off x="3479346" y="3704543"/>
              <a:ext cx="1677761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Book Antiqua" panose="02040602050305030304" pitchFamily="18" charset="0"/>
                </a:rPr>
                <a:t>Timestamp :…</a:t>
              </a:r>
              <a:endParaRPr lang="en-US" dirty="0">
                <a:latin typeface="Book Antiqua" panose="02040602050305030304" pitchFamily="18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xmlns="" id="{8EF11D78-0E2E-4087-88FE-376A601BF64D}"/>
                </a:ext>
              </a:extLst>
            </p:cNvPr>
            <p:cNvSpPr txBox="1"/>
            <p:nvPr/>
          </p:nvSpPr>
          <p:spPr>
            <a:xfrm>
              <a:off x="3556907" y="4073875"/>
              <a:ext cx="1600200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Book Antiqua" panose="02040602050305030304" pitchFamily="18" charset="0"/>
                </a:rPr>
                <a:t>Hash :hash_n</a:t>
              </a:r>
              <a:endParaRPr lang="en-US" dirty="0">
                <a:latin typeface="Book Antiqua" panose="02040602050305030304" pitchFamily="18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xmlns="" id="{3F210493-3ED6-4A92-90D6-CA98D9C35459}"/>
                </a:ext>
              </a:extLst>
            </p:cNvPr>
            <p:cNvSpPr txBox="1"/>
            <p:nvPr/>
          </p:nvSpPr>
          <p:spPr>
            <a:xfrm>
              <a:off x="3556907" y="4537301"/>
              <a:ext cx="152672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Book Antiqua" panose="02040602050305030304" pitchFamily="18" charset="0"/>
                </a:rPr>
                <a:t>Prev Hash:</a:t>
              </a:r>
              <a:endParaRPr lang="en-US" dirty="0">
                <a:latin typeface="Book Antiqua" panose="02040602050305030304" pitchFamily="18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xmlns="" id="{72D8F1B1-D818-451A-A672-EABCD92E404A}"/>
                </a:ext>
              </a:extLst>
            </p:cNvPr>
            <p:cNvSpPr txBox="1"/>
            <p:nvPr/>
          </p:nvSpPr>
          <p:spPr>
            <a:xfrm>
              <a:off x="3556907" y="4827815"/>
              <a:ext cx="1273628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Book Antiqua" panose="02040602050305030304" pitchFamily="18" charset="0"/>
                </a:rPr>
                <a:t>Txn..</a:t>
              </a:r>
              <a:endParaRPr lang="en-US" dirty="0">
                <a:latin typeface="Book Antiqua" panose="02040602050305030304" pitchFamily="18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xmlns="" id="{63F650CD-1E34-40E2-8435-2C05D648BE89}"/>
                </a:ext>
              </a:extLst>
            </p:cNvPr>
            <p:cNvSpPr txBox="1"/>
            <p:nvPr/>
          </p:nvSpPr>
          <p:spPr>
            <a:xfrm>
              <a:off x="3570515" y="5106575"/>
              <a:ext cx="1273628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Book Antiqua" panose="02040602050305030304" pitchFamily="18" charset="0"/>
                </a:rPr>
                <a:t>Txn..</a:t>
              </a:r>
              <a:endParaRPr lang="en-US" dirty="0">
                <a:latin typeface="Book Antiqua" panose="02040602050305030304" pitchFamily="18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xmlns="" id="{BE76C206-D29F-4CCF-B945-B18D4EFC7D07}"/>
                </a:ext>
              </a:extLst>
            </p:cNvPr>
            <p:cNvSpPr txBox="1"/>
            <p:nvPr/>
          </p:nvSpPr>
          <p:spPr>
            <a:xfrm>
              <a:off x="3570515" y="5756954"/>
              <a:ext cx="1273628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Book Antiqua" panose="02040602050305030304" pitchFamily="18" charset="0"/>
                </a:rPr>
                <a:t>Txn..</a:t>
              </a:r>
              <a:endParaRPr lang="en-US" dirty="0">
                <a:latin typeface="Book Antiqua" panose="02040602050305030304" pitchFamily="18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xmlns="" id="{D996E6F5-E1F5-4B2F-8D77-F3A2160BD003}"/>
                </a:ext>
              </a:extLst>
            </p:cNvPr>
            <p:cNvSpPr txBox="1"/>
            <p:nvPr/>
          </p:nvSpPr>
          <p:spPr>
            <a:xfrm>
              <a:off x="3616779" y="5475907"/>
              <a:ext cx="141242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Book Antiqua" panose="02040602050305030304" pitchFamily="18" charset="0"/>
                </a:rPr>
                <a:t>…..</a:t>
              </a:r>
              <a:endParaRPr lang="en-US" dirty="0">
                <a:latin typeface="Book Antiqua" panose="02040602050305030304" pitchFamily="18" charset="0"/>
              </a:endParaRPr>
            </a:p>
          </p:txBody>
        </p:sp>
      </p:grp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xmlns="" id="{8445718F-D0C9-40A2-A537-8FBE6D6C5C95}"/>
              </a:ext>
            </a:extLst>
          </p:cNvPr>
          <p:cNvCxnSpPr/>
          <p:nvPr/>
        </p:nvCxnSpPr>
        <p:spPr>
          <a:xfrm flipH="1" flipV="1">
            <a:off x="8380207" y="4045335"/>
            <a:ext cx="457715" cy="3311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08069B67-DE5A-44A0-9539-C67FED49AE93}"/>
              </a:ext>
            </a:extLst>
          </p:cNvPr>
          <p:cNvSpPr txBox="1"/>
          <p:nvPr/>
        </p:nvSpPr>
        <p:spPr>
          <a:xfrm>
            <a:off x="9175473" y="5850867"/>
            <a:ext cx="122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Book Antiqua" panose="02040602050305030304" pitchFamily="18" charset="0"/>
              </a:rPr>
              <a:t>Block # n</a:t>
            </a:r>
            <a:endParaRPr lang="en-US" b="1" dirty="0">
              <a:latin typeface="Book Antiqua" panose="02040602050305030304" pitchFamily="18" charset="0"/>
            </a:endParaRP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xmlns="" id="{E2406A24-EF0F-4ED5-A5FE-BAB6E79E5209}"/>
              </a:ext>
            </a:extLst>
          </p:cNvPr>
          <p:cNvCxnSpPr/>
          <p:nvPr/>
        </p:nvCxnSpPr>
        <p:spPr>
          <a:xfrm flipH="1" flipV="1">
            <a:off x="5104800" y="3966343"/>
            <a:ext cx="682398" cy="4101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165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39882" y="174103"/>
            <a:ext cx="8461087" cy="628437"/>
          </a:xfrm>
        </p:spPr>
        <p:txBody>
          <a:bodyPr>
            <a:noAutofit/>
          </a:bodyPr>
          <a:lstStyle/>
          <a:p>
            <a:r>
              <a:rPr lang="en-GB" sz="35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Immutability</a:t>
            </a:r>
            <a:endParaRPr lang="en-US" sz="3500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153" name="Flowchart: Connector 152">
            <a:extLst>
              <a:ext uri="{FF2B5EF4-FFF2-40B4-BE49-F238E27FC236}">
                <a16:creationId xmlns:a16="http://schemas.microsoft.com/office/drawing/2014/main" xmlns="" id="{35E5D012-168E-4BE0-815F-713BDED5358D}"/>
              </a:ext>
            </a:extLst>
          </p:cNvPr>
          <p:cNvSpPr/>
          <p:nvPr/>
        </p:nvSpPr>
        <p:spPr>
          <a:xfrm>
            <a:off x="5774773" y="4234246"/>
            <a:ext cx="163286" cy="2327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Flowchart: Connector 155">
            <a:extLst>
              <a:ext uri="{FF2B5EF4-FFF2-40B4-BE49-F238E27FC236}">
                <a16:creationId xmlns:a16="http://schemas.microsoft.com/office/drawing/2014/main" xmlns="" id="{3729AC38-5319-4655-9F0E-6C5E2954B987}"/>
              </a:ext>
            </a:extLst>
          </p:cNvPr>
          <p:cNvSpPr/>
          <p:nvPr/>
        </p:nvSpPr>
        <p:spPr>
          <a:xfrm>
            <a:off x="10657898" y="4336078"/>
            <a:ext cx="163286" cy="2327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xmlns="" id="{A42F6457-2E70-43B7-96B5-412FD565CBFA}"/>
              </a:ext>
            </a:extLst>
          </p:cNvPr>
          <p:cNvSpPr txBox="1"/>
          <p:nvPr/>
        </p:nvSpPr>
        <p:spPr>
          <a:xfrm>
            <a:off x="5919434" y="4452436"/>
            <a:ext cx="184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Book Antiqua" panose="02040602050305030304" pitchFamily="18" charset="0"/>
              </a:rPr>
              <a:t>Tampered stop</a:t>
            </a:r>
            <a:endParaRPr lang="en-US" dirty="0">
              <a:latin typeface="Book Antiqua" panose="02040602050305030304" pitchFamily="18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93638" y="891134"/>
            <a:ext cx="11783995" cy="5141860"/>
            <a:chOff x="193638" y="891134"/>
            <a:chExt cx="11783995" cy="5141860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xmlns="" id="{81EEF629-2CDC-4122-9F0A-55441113DB3E}"/>
                </a:ext>
              </a:extLst>
            </p:cNvPr>
            <p:cNvGrpSpPr/>
            <p:nvPr/>
          </p:nvGrpSpPr>
          <p:grpSpPr>
            <a:xfrm>
              <a:off x="554818" y="938926"/>
              <a:ext cx="1918607" cy="3135086"/>
              <a:chOff x="3385457" y="3059566"/>
              <a:chExt cx="1918607" cy="3135086"/>
            </a:xfrm>
          </p:grpSpPr>
          <p:sp>
            <p:nvSpPr>
              <p:cNvPr id="51" name="Rectangle: Rounded Corners 6">
                <a:extLst>
                  <a:ext uri="{FF2B5EF4-FFF2-40B4-BE49-F238E27FC236}">
                    <a16:creationId xmlns:a16="http://schemas.microsoft.com/office/drawing/2014/main" xmlns="" id="{5A0126B6-56DD-478E-B94A-E3B61E67D7B0}"/>
                  </a:ext>
                </a:extLst>
              </p:cNvPr>
              <p:cNvSpPr/>
              <p:nvPr/>
            </p:nvSpPr>
            <p:spPr>
              <a:xfrm>
                <a:off x="3385457" y="3059566"/>
                <a:ext cx="1869622" cy="3135086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xmlns="" id="{69B7DDAB-D786-477A-8BD6-2A0602DEE9B5}"/>
                  </a:ext>
                </a:extLst>
              </p:cNvPr>
              <p:cNvSpPr txBox="1"/>
              <p:nvPr/>
            </p:nvSpPr>
            <p:spPr>
              <a:xfrm>
                <a:off x="3463017" y="3272791"/>
                <a:ext cx="14736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Book Antiqua" panose="02040602050305030304" pitchFamily="18" charset="0"/>
                  </a:rPr>
                  <a:t>Index 85</a:t>
                </a:r>
                <a:endParaRPr lang="en-US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xmlns="" id="{1C3ECC8D-806B-41C4-AB63-31F31A7B1326}"/>
                  </a:ext>
                </a:extLst>
              </p:cNvPr>
              <p:cNvSpPr txBox="1"/>
              <p:nvPr/>
            </p:nvSpPr>
            <p:spPr>
              <a:xfrm>
                <a:off x="3479346" y="3704543"/>
                <a:ext cx="18247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Book Antiqua" panose="02040602050305030304" pitchFamily="18" charset="0"/>
                  </a:rPr>
                  <a:t>Timestamp :…</a:t>
                </a:r>
                <a:endParaRPr lang="en-US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xmlns="" id="{D5BF3F08-EC0A-4A70-8389-10663FFEE66D}"/>
                  </a:ext>
                </a:extLst>
              </p:cNvPr>
              <p:cNvSpPr txBox="1"/>
              <p:nvPr/>
            </p:nvSpPr>
            <p:spPr>
              <a:xfrm>
                <a:off x="3479346" y="4073875"/>
                <a:ext cx="16777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Book Antiqua" panose="02040602050305030304" pitchFamily="18" charset="0"/>
                  </a:rPr>
                  <a:t>Hash :hash_85</a:t>
                </a:r>
                <a:endParaRPr lang="en-US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xmlns="" id="{52D153EC-042F-492E-A457-0666394B98D1}"/>
                  </a:ext>
                </a:extLst>
              </p:cNvPr>
              <p:cNvSpPr txBox="1"/>
              <p:nvPr/>
            </p:nvSpPr>
            <p:spPr>
              <a:xfrm>
                <a:off x="3556907" y="4537301"/>
                <a:ext cx="15267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Book Antiqua" panose="02040602050305030304" pitchFamily="18" charset="0"/>
                  </a:rPr>
                  <a:t>Prev Hash:</a:t>
                </a:r>
                <a:endParaRPr lang="en-US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xmlns="" id="{1C2C7016-FED9-4261-8EEF-A5395F76D9B3}"/>
                  </a:ext>
                </a:extLst>
              </p:cNvPr>
              <p:cNvSpPr txBox="1"/>
              <p:nvPr/>
            </p:nvSpPr>
            <p:spPr>
              <a:xfrm>
                <a:off x="3556907" y="4827815"/>
                <a:ext cx="12736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Book Antiqua" panose="02040602050305030304" pitchFamily="18" charset="0"/>
                  </a:rPr>
                  <a:t>Txn..</a:t>
                </a:r>
                <a:endParaRPr lang="en-US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xmlns="" id="{3C8DC23E-767A-4F4F-99A9-9F4D4ADB2855}"/>
                  </a:ext>
                </a:extLst>
              </p:cNvPr>
              <p:cNvSpPr txBox="1"/>
              <p:nvPr/>
            </p:nvSpPr>
            <p:spPr>
              <a:xfrm>
                <a:off x="3570515" y="5106575"/>
                <a:ext cx="12736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Book Antiqua" panose="02040602050305030304" pitchFamily="18" charset="0"/>
                  </a:rPr>
                  <a:t>Txn..</a:t>
                </a:r>
                <a:endParaRPr lang="en-US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xmlns="" id="{068656B9-CA37-4105-955F-3D303EE4C6F2}"/>
                  </a:ext>
                </a:extLst>
              </p:cNvPr>
              <p:cNvSpPr txBox="1"/>
              <p:nvPr/>
            </p:nvSpPr>
            <p:spPr>
              <a:xfrm>
                <a:off x="3570515" y="5756954"/>
                <a:ext cx="12736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Book Antiqua" panose="02040602050305030304" pitchFamily="18" charset="0"/>
                  </a:rPr>
                  <a:t>Txn..</a:t>
                </a:r>
                <a:endParaRPr lang="en-US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xmlns="" id="{4A105268-35FB-4414-8588-23A4CD4D0139}"/>
                  </a:ext>
                </a:extLst>
              </p:cNvPr>
              <p:cNvSpPr txBox="1"/>
              <p:nvPr/>
            </p:nvSpPr>
            <p:spPr>
              <a:xfrm>
                <a:off x="3616779" y="5475907"/>
                <a:ext cx="14124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Book Antiqua" panose="02040602050305030304" pitchFamily="18" charset="0"/>
                  </a:rPr>
                  <a:t>…..</a:t>
                </a:r>
                <a:endParaRPr lang="en-US" dirty="0">
                  <a:latin typeface="Book Antiqua" panose="02040602050305030304" pitchFamily="18" charset="0"/>
                </a:endParaRP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xmlns="" id="{5C562E2B-F4FD-4E3E-A881-A7A8B7452751}"/>
                </a:ext>
              </a:extLst>
            </p:cNvPr>
            <p:cNvGrpSpPr/>
            <p:nvPr/>
          </p:nvGrpSpPr>
          <p:grpSpPr>
            <a:xfrm>
              <a:off x="2851704" y="968573"/>
              <a:ext cx="1918607" cy="3135086"/>
              <a:chOff x="3385457" y="3059566"/>
              <a:chExt cx="1918607" cy="3135086"/>
            </a:xfrm>
          </p:grpSpPr>
          <p:sp>
            <p:nvSpPr>
              <p:cNvPr id="106" name="Rectangle: Rounded Corners 16">
                <a:extLst>
                  <a:ext uri="{FF2B5EF4-FFF2-40B4-BE49-F238E27FC236}">
                    <a16:creationId xmlns:a16="http://schemas.microsoft.com/office/drawing/2014/main" xmlns="" id="{4F92C5AA-7FA8-4FAA-8361-4CE7BC5E3342}"/>
                  </a:ext>
                </a:extLst>
              </p:cNvPr>
              <p:cNvSpPr/>
              <p:nvPr/>
            </p:nvSpPr>
            <p:spPr>
              <a:xfrm>
                <a:off x="3385457" y="3059566"/>
                <a:ext cx="1869622" cy="3135086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xmlns="" id="{83D9F87A-B450-4AF1-80AC-10F0A6717448}"/>
                  </a:ext>
                </a:extLst>
              </p:cNvPr>
              <p:cNvSpPr txBox="1"/>
              <p:nvPr/>
            </p:nvSpPr>
            <p:spPr>
              <a:xfrm>
                <a:off x="3463017" y="3272791"/>
                <a:ext cx="14736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Book Antiqua" panose="02040602050305030304" pitchFamily="18" charset="0"/>
                  </a:rPr>
                  <a:t>Index 86</a:t>
                </a:r>
                <a:endParaRPr lang="en-US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xmlns="" id="{B5B3D37D-BAB5-4023-B76C-FE456275347E}"/>
                  </a:ext>
                </a:extLst>
              </p:cNvPr>
              <p:cNvSpPr txBox="1"/>
              <p:nvPr/>
            </p:nvSpPr>
            <p:spPr>
              <a:xfrm>
                <a:off x="3479346" y="3704543"/>
                <a:ext cx="18247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Book Antiqua" panose="02040602050305030304" pitchFamily="18" charset="0"/>
                  </a:rPr>
                  <a:t>Timestamp :…</a:t>
                </a:r>
                <a:endParaRPr lang="en-US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xmlns="" id="{A1C06327-5C2D-4802-B462-407BF13CA90D}"/>
                  </a:ext>
                </a:extLst>
              </p:cNvPr>
              <p:cNvSpPr txBox="1"/>
              <p:nvPr/>
            </p:nvSpPr>
            <p:spPr>
              <a:xfrm>
                <a:off x="3443288" y="4073875"/>
                <a:ext cx="16940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Book Antiqua" panose="02040602050305030304" pitchFamily="18" charset="0"/>
                  </a:rPr>
                  <a:t>Hash :hash_86</a:t>
                </a:r>
                <a:endParaRPr lang="en-US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xmlns="" id="{03D52192-53EB-480A-9A60-6A29FF1E88D3}"/>
                  </a:ext>
                </a:extLst>
              </p:cNvPr>
              <p:cNvSpPr txBox="1"/>
              <p:nvPr/>
            </p:nvSpPr>
            <p:spPr>
              <a:xfrm>
                <a:off x="3556907" y="4537301"/>
                <a:ext cx="15267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Book Antiqua" panose="02040602050305030304" pitchFamily="18" charset="0"/>
                  </a:rPr>
                  <a:t>Prev Hash:</a:t>
                </a:r>
                <a:endParaRPr lang="en-US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xmlns="" id="{58C741B8-789D-4BA6-A487-56C3D9EA4EB3}"/>
                  </a:ext>
                </a:extLst>
              </p:cNvPr>
              <p:cNvSpPr txBox="1"/>
              <p:nvPr/>
            </p:nvSpPr>
            <p:spPr>
              <a:xfrm>
                <a:off x="3556907" y="4827815"/>
                <a:ext cx="12736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Book Antiqua" panose="02040602050305030304" pitchFamily="18" charset="0"/>
                  </a:rPr>
                  <a:t>Txn..</a:t>
                </a:r>
                <a:endParaRPr lang="en-US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xmlns="" id="{1BA8FABC-B9D2-4E4B-9294-19D8FE93AAB5}"/>
                  </a:ext>
                </a:extLst>
              </p:cNvPr>
              <p:cNvSpPr txBox="1"/>
              <p:nvPr/>
            </p:nvSpPr>
            <p:spPr>
              <a:xfrm>
                <a:off x="3570515" y="5106575"/>
                <a:ext cx="12736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Book Antiqua" panose="02040602050305030304" pitchFamily="18" charset="0"/>
                  </a:rPr>
                  <a:t>Txn..</a:t>
                </a:r>
                <a:endParaRPr lang="en-US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xmlns="" id="{0AB5D618-5FDF-4F9D-8223-5BA7C11DA995}"/>
                  </a:ext>
                </a:extLst>
              </p:cNvPr>
              <p:cNvSpPr txBox="1"/>
              <p:nvPr/>
            </p:nvSpPr>
            <p:spPr>
              <a:xfrm>
                <a:off x="3570515" y="5756954"/>
                <a:ext cx="12736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Book Antiqua" panose="02040602050305030304" pitchFamily="18" charset="0"/>
                  </a:rPr>
                  <a:t>Txn..</a:t>
                </a:r>
                <a:endParaRPr lang="en-US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xmlns="" id="{7DECDF76-3FED-4C02-941C-8CD5027FC679}"/>
                  </a:ext>
                </a:extLst>
              </p:cNvPr>
              <p:cNvSpPr txBox="1"/>
              <p:nvPr/>
            </p:nvSpPr>
            <p:spPr>
              <a:xfrm>
                <a:off x="3616779" y="5475907"/>
                <a:ext cx="14124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Book Antiqua" panose="02040602050305030304" pitchFamily="18" charset="0"/>
                  </a:rPr>
                  <a:t>…..</a:t>
                </a:r>
                <a:endParaRPr lang="en-US" dirty="0">
                  <a:latin typeface="Book Antiqua" panose="02040602050305030304" pitchFamily="18" charset="0"/>
                </a:endParaRPr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xmlns="" id="{7B034AB1-751E-4611-ACD8-1928AF9B799E}"/>
                </a:ext>
              </a:extLst>
            </p:cNvPr>
            <p:cNvGrpSpPr/>
            <p:nvPr/>
          </p:nvGrpSpPr>
          <p:grpSpPr>
            <a:xfrm>
              <a:off x="5069668" y="900207"/>
              <a:ext cx="1918607" cy="3135086"/>
              <a:chOff x="3385457" y="3059566"/>
              <a:chExt cx="1918607" cy="3135086"/>
            </a:xfrm>
          </p:grpSpPr>
          <p:sp>
            <p:nvSpPr>
              <p:cNvPr id="116" name="Rectangle: Rounded Corners 26">
                <a:extLst>
                  <a:ext uri="{FF2B5EF4-FFF2-40B4-BE49-F238E27FC236}">
                    <a16:creationId xmlns:a16="http://schemas.microsoft.com/office/drawing/2014/main" xmlns="" id="{3C5BFACB-1FED-495E-BDF7-3829BF0D8321}"/>
                  </a:ext>
                </a:extLst>
              </p:cNvPr>
              <p:cNvSpPr/>
              <p:nvPr/>
            </p:nvSpPr>
            <p:spPr>
              <a:xfrm>
                <a:off x="3385457" y="3059566"/>
                <a:ext cx="1869622" cy="3135086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xmlns="" id="{56032DF6-94E8-4A4E-82D9-538FDDF84681}"/>
                  </a:ext>
                </a:extLst>
              </p:cNvPr>
              <p:cNvSpPr txBox="1"/>
              <p:nvPr/>
            </p:nvSpPr>
            <p:spPr>
              <a:xfrm>
                <a:off x="3463017" y="3272791"/>
                <a:ext cx="14736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Book Antiqua" panose="02040602050305030304" pitchFamily="18" charset="0"/>
                  </a:rPr>
                  <a:t>Index 87</a:t>
                </a:r>
                <a:endParaRPr lang="en-US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xmlns="" id="{EF8DF446-7D64-4D0B-A585-6607405E58E6}"/>
                  </a:ext>
                </a:extLst>
              </p:cNvPr>
              <p:cNvSpPr txBox="1"/>
              <p:nvPr/>
            </p:nvSpPr>
            <p:spPr>
              <a:xfrm>
                <a:off x="3479346" y="3704543"/>
                <a:ext cx="18247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Book Antiqua" panose="02040602050305030304" pitchFamily="18" charset="0"/>
                  </a:rPr>
                  <a:t>Timestamp :…</a:t>
                </a:r>
                <a:endParaRPr lang="en-US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xmlns="" id="{A45A0B2D-0CE8-4B8A-BC9F-22334CD8355B}"/>
                  </a:ext>
                </a:extLst>
              </p:cNvPr>
              <p:cNvSpPr txBox="1"/>
              <p:nvPr/>
            </p:nvSpPr>
            <p:spPr>
              <a:xfrm>
                <a:off x="3463017" y="4073875"/>
                <a:ext cx="16940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Book Antiqua" panose="02040602050305030304" pitchFamily="18" charset="0"/>
                  </a:rPr>
                  <a:t>Hash :hash_87</a:t>
                </a:r>
                <a:endParaRPr lang="en-US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xmlns="" id="{05D65B5A-9765-4072-817D-A7201D60F870}"/>
                  </a:ext>
                </a:extLst>
              </p:cNvPr>
              <p:cNvSpPr txBox="1"/>
              <p:nvPr/>
            </p:nvSpPr>
            <p:spPr>
              <a:xfrm>
                <a:off x="3556907" y="4537301"/>
                <a:ext cx="15267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Book Antiqua" panose="02040602050305030304" pitchFamily="18" charset="0"/>
                  </a:rPr>
                  <a:t>Prev Hash:</a:t>
                </a:r>
                <a:endParaRPr lang="en-US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xmlns="" id="{74161CEC-5D25-46B9-BFFE-1DC8FC989365}"/>
                  </a:ext>
                </a:extLst>
              </p:cNvPr>
              <p:cNvSpPr txBox="1"/>
              <p:nvPr/>
            </p:nvSpPr>
            <p:spPr>
              <a:xfrm>
                <a:off x="3556907" y="4827815"/>
                <a:ext cx="12736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Book Antiqua" panose="02040602050305030304" pitchFamily="18" charset="0"/>
                  </a:rPr>
                  <a:t>Txn..</a:t>
                </a:r>
                <a:endParaRPr lang="en-US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xmlns="" id="{F45DE6F0-12BE-445C-9DB2-9D1DFE43DE42}"/>
                  </a:ext>
                </a:extLst>
              </p:cNvPr>
              <p:cNvSpPr txBox="1"/>
              <p:nvPr/>
            </p:nvSpPr>
            <p:spPr>
              <a:xfrm>
                <a:off x="3570515" y="5106575"/>
                <a:ext cx="12736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Book Antiqua" panose="02040602050305030304" pitchFamily="18" charset="0"/>
                  </a:rPr>
                  <a:t>Txn..</a:t>
                </a:r>
                <a:endParaRPr lang="en-US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xmlns="" id="{2A77E8C6-5994-44A1-8840-4AC4DE1F1F0C}"/>
                  </a:ext>
                </a:extLst>
              </p:cNvPr>
              <p:cNvSpPr txBox="1"/>
              <p:nvPr/>
            </p:nvSpPr>
            <p:spPr>
              <a:xfrm>
                <a:off x="3570515" y="5756954"/>
                <a:ext cx="12736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Book Antiqua" panose="02040602050305030304" pitchFamily="18" charset="0"/>
                  </a:rPr>
                  <a:t>Txn..</a:t>
                </a:r>
                <a:endParaRPr lang="en-US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xmlns="" id="{0E3A48DF-D10C-4457-A4B2-726EFC657785}"/>
                  </a:ext>
                </a:extLst>
              </p:cNvPr>
              <p:cNvSpPr txBox="1"/>
              <p:nvPr/>
            </p:nvSpPr>
            <p:spPr>
              <a:xfrm>
                <a:off x="3616779" y="5475907"/>
                <a:ext cx="14124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Book Antiqua" panose="02040602050305030304" pitchFamily="18" charset="0"/>
                  </a:rPr>
                  <a:t>…..</a:t>
                </a:r>
                <a:endParaRPr lang="en-US" dirty="0">
                  <a:latin typeface="Book Antiqua" panose="02040602050305030304" pitchFamily="18" charset="0"/>
                </a:endParaRPr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xmlns="" id="{854C25D9-4C29-4CD0-B95D-FF412C2F8125}"/>
                </a:ext>
              </a:extLst>
            </p:cNvPr>
            <p:cNvGrpSpPr/>
            <p:nvPr/>
          </p:nvGrpSpPr>
          <p:grpSpPr>
            <a:xfrm>
              <a:off x="7287632" y="912453"/>
              <a:ext cx="1918607" cy="3135086"/>
              <a:chOff x="3385457" y="3059566"/>
              <a:chExt cx="1918607" cy="3135086"/>
            </a:xfrm>
          </p:grpSpPr>
          <p:sp>
            <p:nvSpPr>
              <p:cNvPr id="126" name="Rectangle: Rounded Corners 36">
                <a:extLst>
                  <a:ext uri="{FF2B5EF4-FFF2-40B4-BE49-F238E27FC236}">
                    <a16:creationId xmlns:a16="http://schemas.microsoft.com/office/drawing/2014/main" xmlns="" id="{9FA4630D-0F9C-4E30-978F-373E9C72DF5F}"/>
                  </a:ext>
                </a:extLst>
              </p:cNvPr>
              <p:cNvSpPr/>
              <p:nvPr/>
            </p:nvSpPr>
            <p:spPr>
              <a:xfrm>
                <a:off x="3385457" y="3059566"/>
                <a:ext cx="1869622" cy="3135086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xmlns="" id="{BEA6691E-C3B3-4E0F-B905-6DF4A82C47A6}"/>
                  </a:ext>
                </a:extLst>
              </p:cNvPr>
              <p:cNvSpPr txBox="1"/>
              <p:nvPr/>
            </p:nvSpPr>
            <p:spPr>
              <a:xfrm>
                <a:off x="3463017" y="3272791"/>
                <a:ext cx="14736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Book Antiqua" panose="02040602050305030304" pitchFamily="18" charset="0"/>
                  </a:rPr>
                  <a:t>Index 88</a:t>
                </a:r>
                <a:endParaRPr lang="en-US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xmlns="" id="{070B83E4-62BE-4931-8B2C-C7640D125213}"/>
                  </a:ext>
                </a:extLst>
              </p:cNvPr>
              <p:cNvSpPr txBox="1"/>
              <p:nvPr/>
            </p:nvSpPr>
            <p:spPr>
              <a:xfrm>
                <a:off x="3479346" y="3704543"/>
                <a:ext cx="18247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Book Antiqua" panose="02040602050305030304" pitchFamily="18" charset="0"/>
                  </a:rPr>
                  <a:t>Timestamp :…</a:t>
                </a:r>
                <a:endParaRPr lang="en-US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xmlns="" id="{1285A541-A3FD-4CF3-B26B-81346A7AD3E5}"/>
                  </a:ext>
                </a:extLst>
              </p:cNvPr>
              <p:cNvSpPr txBox="1"/>
              <p:nvPr/>
            </p:nvSpPr>
            <p:spPr>
              <a:xfrm>
                <a:off x="3479346" y="4073875"/>
                <a:ext cx="16777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Book Antiqua" panose="02040602050305030304" pitchFamily="18" charset="0"/>
                  </a:rPr>
                  <a:t>Hash :hash_88</a:t>
                </a:r>
                <a:endParaRPr lang="en-US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xmlns="" id="{81DA5BB4-3B47-4665-9294-4095DC7CCF7A}"/>
                  </a:ext>
                </a:extLst>
              </p:cNvPr>
              <p:cNvSpPr txBox="1"/>
              <p:nvPr/>
            </p:nvSpPr>
            <p:spPr>
              <a:xfrm>
                <a:off x="3556907" y="4537301"/>
                <a:ext cx="15267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Book Antiqua" panose="02040602050305030304" pitchFamily="18" charset="0"/>
                  </a:rPr>
                  <a:t>Prev Hash:</a:t>
                </a:r>
                <a:endParaRPr lang="en-US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xmlns="" id="{60301B6A-BB2A-465B-8D76-5627887B3F2A}"/>
                  </a:ext>
                </a:extLst>
              </p:cNvPr>
              <p:cNvSpPr txBox="1"/>
              <p:nvPr/>
            </p:nvSpPr>
            <p:spPr>
              <a:xfrm>
                <a:off x="3556907" y="4827815"/>
                <a:ext cx="12736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Book Antiqua" panose="02040602050305030304" pitchFamily="18" charset="0"/>
                  </a:rPr>
                  <a:t>Txn..</a:t>
                </a:r>
                <a:endParaRPr lang="en-US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xmlns="" id="{4615474D-AE82-4DB0-BD9E-409AE7C2774D}"/>
                  </a:ext>
                </a:extLst>
              </p:cNvPr>
              <p:cNvSpPr txBox="1"/>
              <p:nvPr/>
            </p:nvSpPr>
            <p:spPr>
              <a:xfrm>
                <a:off x="3570515" y="5106575"/>
                <a:ext cx="12736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Book Antiqua" panose="02040602050305030304" pitchFamily="18" charset="0"/>
                  </a:rPr>
                  <a:t>Txn..</a:t>
                </a:r>
                <a:endParaRPr lang="en-US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xmlns="" id="{9FF885D3-8B9D-4269-B1F3-6008E9A36117}"/>
                  </a:ext>
                </a:extLst>
              </p:cNvPr>
              <p:cNvSpPr txBox="1"/>
              <p:nvPr/>
            </p:nvSpPr>
            <p:spPr>
              <a:xfrm>
                <a:off x="3570515" y="5756954"/>
                <a:ext cx="12736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Book Antiqua" panose="02040602050305030304" pitchFamily="18" charset="0"/>
                  </a:rPr>
                  <a:t>Txn..</a:t>
                </a:r>
                <a:endParaRPr lang="en-US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xmlns="" id="{7B1F62D2-A6B0-4A53-9D85-5654586E1522}"/>
                  </a:ext>
                </a:extLst>
              </p:cNvPr>
              <p:cNvSpPr txBox="1"/>
              <p:nvPr/>
            </p:nvSpPr>
            <p:spPr>
              <a:xfrm>
                <a:off x="3616779" y="5475907"/>
                <a:ext cx="14124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Book Antiqua" panose="02040602050305030304" pitchFamily="18" charset="0"/>
                  </a:rPr>
                  <a:t>…..</a:t>
                </a:r>
                <a:endParaRPr lang="en-US" dirty="0">
                  <a:latin typeface="Book Antiqua" panose="02040602050305030304" pitchFamily="18" charset="0"/>
                </a:endParaRP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xmlns="" id="{E78AA52C-B651-4CE1-A40B-1B6B406B4035}"/>
                </a:ext>
              </a:extLst>
            </p:cNvPr>
            <p:cNvGrpSpPr/>
            <p:nvPr/>
          </p:nvGrpSpPr>
          <p:grpSpPr>
            <a:xfrm>
              <a:off x="9565466" y="891134"/>
              <a:ext cx="1918607" cy="3135086"/>
              <a:chOff x="3385457" y="3059566"/>
              <a:chExt cx="1918607" cy="3135086"/>
            </a:xfrm>
          </p:grpSpPr>
          <p:sp>
            <p:nvSpPr>
              <p:cNvPr id="136" name="Rectangle: Rounded Corners 46">
                <a:extLst>
                  <a:ext uri="{FF2B5EF4-FFF2-40B4-BE49-F238E27FC236}">
                    <a16:creationId xmlns:a16="http://schemas.microsoft.com/office/drawing/2014/main" xmlns="" id="{597FB9DE-8951-4B6E-9419-D414D854F4CA}"/>
                  </a:ext>
                </a:extLst>
              </p:cNvPr>
              <p:cNvSpPr/>
              <p:nvPr/>
            </p:nvSpPr>
            <p:spPr>
              <a:xfrm>
                <a:off x="3385457" y="3059566"/>
                <a:ext cx="1869622" cy="3135086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xmlns="" id="{C11C3145-9E18-4358-9E00-29F9D73EB4B1}"/>
                  </a:ext>
                </a:extLst>
              </p:cNvPr>
              <p:cNvSpPr txBox="1"/>
              <p:nvPr/>
            </p:nvSpPr>
            <p:spPr>
              <a:xfrm>
                <a:off x="3463017" y="3272791"/>
                <a:ext cx="14736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Book Antiqua" panose="02040602050305030304" pitchFamily="18" charset="0"/>
                  </a:rPr>
                  <a:t>Index 89</a:t>
                </a:r>
                <a:endParaRPr lang="en-US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xmlns="" id="{757FC932-6F01-46CA-892B-E1F3D5689D96}"/>
                  </a:ext>
                </a:extLst>
              </p:cNvPr>
              <p:cNvSpPr txBox="1"/>
              <p:nvPr/>
            </p:nvSpPr>
            <p:spPr>
              <a:xfrm>
                <a:off x="3479346" y="3704543"/>
                <a:ext cx="18247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Book Antiqua" panose="02040602050305030304" pitchFamily="18" charset="0"/>
                  </a:rPr>
                  <a:t>Timestamp :…</a:t>
                </a:r>
                <a:endParaRPr lang="en-US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xmlns="" id="{7EA20DB5-D537-4E8E-B3B4-DEF2A383C7FB}"/>
                  </a:ext>
                </a:extLst>
              </p:cNvPr>
              <p:cNvSpPr txBox="1"/>
              <p:nvPr/>
            </p:nvSpPr>
            <p:spPr>
              <a:xfrm>
                <a:off x="3463017" y="4073875"/>
                <a:ext cx="16940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Book Antiqua" panose="02040602050305030304" pitchFamily="18" charset="0"/>
                  </a:rPr>
                  <a:t>Hash :hash_89</a:t>
                </a:r>
                <a:endParaRPr lang="en-US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xmlns="" id="{76F80446-E585-4803-BEBF-546AC13BECBE}"/>
                  </a:ext>
                </a:extLst>
              </p:cNvPr>
              <p:cNvSpPr txBox="1"/>
              <p:nvPr/>
            </p:nvSpPr>
            <p:spPr>
              <a:xfrm>
                <a:off x="3556907" y="4537301"/>
                <a:ext cx="15267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Book Antiqua" panose="02040602050305030304" pitchFamily="18" charset="0"/>
                  </a:rPr>
                  <a:t>Prev Hash:</a:t>
                </a:r>
                <a:endParaRPr lang="en-US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xmlns="" id="{123D98BA-CC86-4A25-9D78-B67C743AA3D3}"/>
                  </a:ext>
                </a:extLst>
              </p:cNvPr>
              <p:cNvSpPr txBox="1"/>
              <p:nvPr/>
            </p:nvSpPr>
            <p:spPr>
              <a:xfrm>
                <a:off x="3556907" y="4827815"/>
                <a:ext cx="12736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Book Antiqua" panose="02040602050305030304" pitchFamily="18" charset="0"/>
                  </a:rPr>
                  <a:t>Txn..</a:t>
                </a:r>
                <a:endParaRPr lang="en-US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xmlns="" id="{419AE4B1-E767-469E-917E-1051FA4F4B9E}"/>
                  </a:ext>
                </a:extLst>
              </p:cNvPr>
              <p:cNvSpPr txBox="1"/>
              <p:nvPr/>
            </p:nvSpPr>
            <p:spPr>
              <a:xfrm>
                <a:off x="3570515" y="5106575"/>
                <a:ext cx="12736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Book Antiqua" panose="02040602050305030304" pitchFamily="18" charset="0"/>
                  </a:rPr>
                  <a:t>Txn..</a:t>
                </a:r>
                <a:endParaRPr lang="en-US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xmlns="" id="{CB4FC959-2B6A-4BD9-8CDE-EAA6AFDBE778}"/>
                  </a:ext>
                </a:extLst>
              </p:cNvPr>
              <p:cNvSpPr txBox="1"/>
              <p:nvPr/>
            </p:nvSpPr>
            <p:spPr>
              <a:xfrm>
                <a:off x="3570515" y="5756954"/>
                <a:ext cx="12736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Book Antiqua" panose="02040602050305030304" pitchFamily="18" charset="0"/>
                  </a:rPr>
                  <a:t>Txn..</a:t>
                </a:r>
                <a:endParaRPr lang="en-US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xmlns="" id="{CF9251C7-1C58-4DA7-B2C4-7BDEC8E6D638}"/>
                  </a:ext>
                </a:extLst>
              </p:cNvPr>
              <p:cNvSpPr txBox="1"/>
              <p:nvPr/>
            </p:nvSpPr>
            <p:spPr>
              <a:xfrm>
                <a:off x="3616779" y="5475907"/>
                <a:ext cx="14124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Book Antiqua" panose="02040602050305030304" pitchFamily="18" charset="0"/>
                  </a:rPr>
                  <a:t>…..</a:t>
                </a:r>
                <a:endParaRPr lang="en-US" dirty="0">
                  <a:latin typeface="Book Antiqua" panose="02040602050305030304" pitchFamily="18" charset="0"/>
                </a:endParaRPr>
              </a:p>
            </p:txBody>
          </p:sp>
        </p:grp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xmlns="" id="{B757EE23-3E49-46BA-A4AF-FC946ABFE78E}"/>
                </a:ext>
              </a:extLst>
            </p:cNvPr>
            <p:cNvCxnSpPr>
              <a:stCxn id="51" idx="1"/>
            </p:cNvCxnSpPr>
            <p:nvPr/>
          </p:nvCxnSpPr>
          <p:spPr>
            <a:xfrm flipH="1" flipV="1">
              <a:off x="193638" y="2137137"/>
              <a:ext cx="361180" cy="3693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xmlns="" id="{259BE54C-6223-4240-A212-D8768E38B4D7}"/>
                </a:ext>
              </a:extLst>
            </p:cNvPr>
            <p:cNvCxnSpPr>
              <a:stCxn id="106" idx="1"/>
            </p:cNvCxnSpPr>
            <p:nvPr/>
          </p:nvCxnSpPr>
          <p:spPr>
            <a:xfrm flipH="1" flipV="1">
              <a:off x="2443492" y="2137137"/>
              <a:ext cx="408212" cy="3989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xmlns="" id="{9A05CD43-2F0B-45E9-B85B-402C3AABD89E}"/>
                </a:ext>
              </a:extLst>
            </p:cNvPr>
            <p:cNvCxnSpPr/>
            <p:nvPr/>
          </p:nvCxnSpPr>
          <p:spPr>
            <a:xfrm flipH="1" flipV="1">
              <a:off x="4737658" y="2283848"/>
              <a:ext cx="332010" cy="4529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xmlns="" id="{6E334E6A-90CB-4ABF-983A-13A19B428FC9}"/>
                </a:ext>
              </a:extLst>
            </p:cNvPr>
            <p:cNvCxnSpPr/>
            <p:nvPr/>
          </p:nvCxnSpPr>
          <p:spPr>
            <a:xfrm flipH="1" flipV="1">
              <a:off x="6939290" y="2268261"/>
              <a:ext cx="348342" cy="4124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xmlns="" id="{F8CBE014-EB72-4FA2-9729-827E5DA99B86}"/>
                </a:ext>
              </a:extLst>
            </p:cNvPr>
            <p:cNvCxnSpPr/>
            <p:nvPr/>
          </p:nvCxnSpPr>
          <p:spPr>
            <a:xfrm flipH="1" flipV="1">
              <a:off x="9140922" y="2306979"/>
              <a:ext cx="408212" cy="3989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Flowchart: Process 149">
              <a:extLst>
                <a:ext uri="{FF2B5EF4-FFF2-40B4-BE49-F238E27FC236}">
                  <a16:creationId xmlns:a16="http://schemas.microsoft.com/office/drawing/2014/main" xmlns="" id="{2E738A6C-5E39-4076-86CE-8E03A795A7F5}"/>
                </a:ext>
              </a:extLst>
            </p:cNvPr>
            <p:cNvSpPr/>
            <p:nvPr/>
          </p:nvSpPr>
          <p:spPr>
            <a:xfrm>
              <a:off x="554818" y="5114065"/>
              <a:ext cx="1698172" cy="499828"/>
            </a:xfrm>
            <a:prstGeom prst="flowChartProcess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2"/>
                  </a:solidFill>
                  <a:latin typeface="Book Antiqua" panose="02040602050305030304" pitchFamily="18" charset="0"/>
                </a:rPr>
                <a:t>Validate</a:t>
              </a:r>
              <a:endParaRPr lang="en-US" b="1" dirty="0">
                <a:solidFill>
                  <a:schemeClr val="tx2"/>
                </a:solidFill>
                <a:latin typeface="Book Antiqua" panose="02040602050305030304" pitchFamily="18" charset="0"/>
              </a:endParaRPr>
            </a:p>
          </p:txBody>
        </p:sp>
        <p:sp>
          <p:nvSpPr>
            <p:cNvPr id="151" name="Flowchart: Alternate Process 150">
              <a:extLst>
                <a:ext uri="{FF2B5EF4-FFF2-40B4-BE49-F238E27FC236}">
                  <a16:creationId xmlns:a16="http://schemas.microsoft.com/office/drawing/2014/main" xmlns="" id="{B57E1D26-BFDD-41E3-91AB-D010DC649052}"/>
                </a:ext>
              </a:extLst>
            </p:cNvPr>
            <p:cNvSpPr/>
            <p:nvPr/>
          </p:nvSpPr>
          <p:spPr>
            <a:xfrm>
              <a:off x="2817804" y="5097760"/>
              <a:ext cx="1558697" cy="532438"/>
            </a:xfrm>
            <a:prstGeom prst="flowChartAlternateProcess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Book Antiqua" panose="02040602050305030304" pitchFamily="18" charset="0"/>
                </a:rPr>
                <a:t>Calculate Hash #88</a:t>
              </a:r>
              <a:endParaRPr lang="en-US" dirty="0">
                <a:solidFill>
                  <a:schemeClr val="tx1"/>
                </a:solidFill>
                <a:latin typeface="Book Antiqua" panose="02040602050305030304" pitchFamily="18" charset="0"/>
              </a:endParaRPr>
            </a:p>
          </p:txBody>
        </p:sp>
        <p:sp>
          <p:nvSpPr>
            <p:cNvPr id="152" name="Flowchart: Decision 151">
              <a:extLst>
                <a:ext uri="{FF2B5EF4-FFF2-40B4-BE49-F238E27FC236}">
                  <a16:creationId xmlns:a16="http://schemas.microsoft.com/office/drawing/2014/main" xmlns="" id="{892548B0-DC1E-4B99-9849-EE7154EB2826}"/>
                </a:ext>
              </a:extLst>
            </p:cNvPr>
            <p:cNvSpPr/>
            <p:nvPr/>
          </p:nvSpPr>
          <p:spPr>
            <a:xfrm>
              <a:off x="4690765" y="4731851"/>
              <a:ext cx="2327507" cy="1301143"/>
            </a:xfrm>
            <a:prstGeom prst="flowChartDecision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Book Antiqua" panose="02040602050305030304" pitchFamily="18" charset="0"/>
                </a:rPr>
                <a:t>Prevhash#89 == hash#88</a:t>
              </a:r>
              <a:endParaRPr lang="en-US" dirty="0">
                <a:solidFill>
                  <a:schemeClr val="tx1"/>
                </a:solidFill>
                <a:latin typeface="Book Antiqua" panose="02040602050305030304" pitchFamily="18" charset="0"/>
              </a:endParaRPr>
            </a:p>
          </p:txBody>
        </p:sp>
        <p:sp>
          <p:nvSpPr>
            <p:cNvPr id="154" name="Flowchart: Alternate Process 153">
              <a:extLst>
                <a:ext uri="{FF2B5EF4-FFF2-40B4-BE49-F238E27FC236}">
                  <a16:creationId xmlns:a16="http://schemas.microsoft.com/office/drawing/2014/main" xmlns="" id="{8D591C0A-1A0B-4EF2-B89F-A7245DE72270}"/>
                </a:ext>
              </a:extLst>
            </p:cNvPr>
            <p:cNvSpPr/>
            <p:nvPr/>
          </p:nvSpPr>
          <p:spPr>
            <a:xfrm>
              <a:off x="7347502" y="5041026"/>
              <a:ext cx="1824718" cy="644979"/>
            </a:xfrm>
            <a:prstGeom prst="flowChartAlternateProcess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Book Antiqua" panose="02040602050305030304" pitchFamily="18" charset="0"/>
                </a:rPr>
                <a:t>Calculate Hash #87</a:t>
              </a:r>
              <a:endParaRPr lang="en-US" dirty="0">
                <a:solidFill>
                  <a:schemeClr val="tx1"/>
                </a:solidFill>
                <a:latin typeface="Book Antiqua" panose="02040602050305030304" pitchFamily="18" charset="0"/>
              </a:endParaRPr>
            </a:p>
          </p:txBody>
        </p:sp>
        <p:sp>
          <p:nvSpPr>
            <p:cNvPr id="155" name="Flowchart: Decision 154">
              <a:extLst>
                <a:ext uri="{FF2B5EF4-FFF2-40B4-BE49-F238E27FC236}">
                  <a16:creationId xmlns:a16="http://schemas.microsoft.com/office/drawing/2014/main" xmlns="" id="{AE55FFC5-BB72-4029-B67B-FFD7315C1269}"/>
                </a:ext>
              </a:extLst>
            </p:cNvPr>
            <p:cNvSpPr/>
            <p:nvPr/>
          </p:nvSpPr>
          <p:spPr>
            <a:xfrm>
              <a:off x="9501450" y="4794987"/>
              <a:ext cx="2476183" cy="1174869"/>
            </a:xfrm>
            <a:prstGeom prst="flowChartDecision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Book Antiqua" panose="02040602050305030304" pitchFamily="18" charset="0"/>
                </a:rPr>
                <a:t>Prevhash#88 == hash#87</a:t>
              </a:r>
              <a:endParaRPr lang="en-US" dirty="0">
                <a:solidFill>
                  <a:schemeClr val="tx1"/>
                </a:solidFill>
                <a:latin typeface="Book Antiqua" panose="02040602050305030304" pitchFamily="18" charset="0"/>
              </a:endParaRPr>
            </a:p>
          </p:txBody>
        </p: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xmlns="" id="{76599AF0-C228-4B96-AC64-1F7DE1272214}"/>
                </a:ext>
              </a:extLst>
            </p:cNvPr>
            <p:cNvCxnSpPr>
              <a:stCxn id="152" idx="0"/>
              <a:endCxn id="153" idx="4"/>
            </p:cNvCxnSpPr>
            <p:nvPr/>
          </p:nvCxnSpPr>
          <p:spPr>
            <a:xfrm flipV="1">
              <a:off x="5854519" y="4466962"/>
              <a:ext cx="1897" cy="2648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xmlns="" id="{76599AF0-C228-4B96-AC64-1F7DE1272214}"/>
                </a:ext>
              </a:extLst>
            </p:cNvPr>
            <p:cNvCxnSpPr/>
            <p:nvPr/>
          </p:nvCxnSpPr>
          <p:spPr>
            <a:xfrm flipV="1">
              <a:off x="10728174" y="4547278"/>
              <a:ext cx="11367" cy="2584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xmlns="" id="{F67F72C8-792D-4C9A-A66D-3EE1719B58F6}"/>
                </a:ext>
              </a:extLst>
            </p:cNvPr>
            <p:cNvCxnSpPr/>
            <p:nvPr/>
          </p:nvCxnSpPr>
          <p:spPr>
            <a:xfrm flipV="1">
              <a:off x="2270681" y="5348110"/>
              <a:ext cx="547123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xmlns="" id="{F67F72C8-792D-4C9A-A66D-3EE1719B58F6}"/>
                </a:ext>
              </a:extLst>
            </p:cNvPr>
            <p:cNvCxnSpPr>
              <a:endCxn id="152" idx="1"/>
            </p:cNvCxnSpPr>
            <p:nvPr/>
          </p:nvCxnSpPr>
          <p:spPr>
            <a:xfrm>
              <a:off x="4391993" y="5363516"/>
              <a:ext cx="298772" cy="189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xmlns="" id="{F67F72C8-792D-4C9A-A66D-3EE1719B58F6}"/>
                </a:ext>
              </a:extLst>
            </p:cNvPr>
            <p:cNvCxnSpPr>
              <a:stCxn id="152" idx="3"/>
            </p:cNvCxnSpPr>
            <p:nvPr/>
          </p:nvCxnSpPr>
          <p:spPr>
            <a:xfrm flipV="1">
              <a:off x="7018272" y="5363515"/>
              <a:ext cx="298772" cy="1890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xmlns="" id="{F67F72C8-792D-4C9A-A66D-3EE1719B58F6}"/>
                </a:ext>
              </a:extLst>
            </p:cNvPr>
            <p:cNvCxnSpPr>
              <a:endCxn id="155" idx="1"/>
            </p:cNvCxnSpPr>
            <p:nvPr/>
          </p:nvCxnSpPr>
          <p:spPr>
            <a:xfrm flipV="1">
              <a:off x="9171622" y="5382422"/>
              <a:ext cx="329828" cy="17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8316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39882" y="174103"/>
            <a:ext cx="8461087" cy="628437"/>
          </a:xfrm>
        </p:spPr>
        <p:txBody>
          <a:bodyPr>
            <a:noAutofit/>
          </a:bodyPr>
          <a:lstStyle/>
          <a:p>
            <a:r>
              <a:rPr lang="en-GB" sz="35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Cryptography</a:t>
            </a:r>
            <a:endParaRPr lang="en-US" sz="3500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0CDCC692-E3BD-4ED8-B580-92396A6133F3}"/>
              </a:ext>
            </a:extLst>
          </p:cNvPr>
          <p:cNvSpPr txBox="1"/>
          <p:nvPr/>
        </p:nvSpPr>
        <p:spPr>
          <a:xfrm>
            <a:off x="639882" y="973990"/>
            <a:ext cx="878986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Public key cryptography is the basis for </a:t>
            </a:r>
            <a:r>
              <a:rPr lang="en-GB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Blockchain </a:t>
            </a: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technology</a:t>
            </a:r>
          </a:p>
          <a:p>
            <a:pPr marL="342900" lvl="1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Each account owner or participant generate pubic /private key pair to participate in the block chain</a:t>
            </a:r>
          </a:p>
          <a:p>
            <a:pPr marL="342900" lvl="1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A transaction is signed by owner  using his/her/its private key</a:t>
            </a:r>
          </a:p>
          <a:p>
            <a:pPr marL="342900" lvl="1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Anyone can validate the transaction with owner’s public key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58632" y="3136568"/>
            <a:ext cx="8793889" cy="2556193"/>
            <a:chOff x="758632" y="3136568"/>
            <a:chExt cx="8793889" cy="255619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312816">
              <a:off x="6266482" y="3828866"/>
              <a:ext cx="640080" cy="64008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632" y="4212394"/>
              <a:ext cx="817082" cy="81708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2428" y="4341670"/>
              <a:ext cx="817082" cy="81708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8765510" y="5158752"/>
              <a:ext cx="787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Buyer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23226" y="5096455"/>
              <a:ext cx="859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Seller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3240" y="4687334"/>
              <a:ext cx="1005427" cy="100542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988666" y="5190047"/>
              <a:ext cx="1402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TXN Data</a:t>
              </a:r>
            </a:p>
          </p:txBody>
        </p:sp>
        <p:sp>
          <p:nvSpPr>
            <p:cNvPr id="12" name="Up Arrow 11"/>
            <p:cNvSpPr/>
            <p:nvPr/>
          </p:nvSpPr>
          <p:spPr>
            <a:xfrm>
              <a:off x="2378123" y="3996007"/>
              <a:ext cx="215660" cy="69132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12451" y="3356663"/>
              <a:ext cx="1276215" cy="6038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HASH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813037" y="4228920"/>
              <a:ext cx="12249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SHA 256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4215" y="3136568"/>
              <a:ext cx="1073479" cy="912107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5507051" y="3340527"/>
              <a:ext cx="1181038" cy="6038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HASH</a:t>
              </a:r>
            </a:p>
          </p:txBody>
        </p:sp>
        <p:sp>
          <p:nvSpPr>
            <p:cNvPr id="20" name="Right Arrow 19"/>
            <p:cNvSpPr/>
            <p:nvPr/>
          </p:nvSpPr>
          <p:spPr>
            <a:xfrm>
              <a:off x="4722365" y="3510257"/>
              <a:ext cx="735402" cy="2232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ight Arrow 20"/>
            <p:cNvSpPr/>
            <p:nvPr/>
          </p:nvSpPr>
          <p:spPr>
            <a:xfrm>
              <a:off x="6822044" y="3546938"/>
              <a:ext cx="735402" cy="2232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7439" y="3246692"/>
              <a:ext cx="918840" cy="823787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7466045" y="4911789"/>
              <a:ext cx="1096247" cy="6038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HASH</a:t>
              </a:r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2988666" y="3497774"/>
              <a:ext cx="735402" cy="2232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ight Arrow 25"/>
            <p:cNvSpPr/>
            <p:nvPr/>
          </p:nvSpPr>
          <p:spPr>
            <a:xfrm rot="5400000">
              <a:off x="7682072" y="4350760"/>
              <a:ext cx="735402" cy="2232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76628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39882" y="174103"/>
            <a:ext cx="8461087" cy="628437"/>
          </a:xfrm>
        </p:spPr>
        <p:txBody>
          <a:bodyPr>
            <a:noAutofit/>
          </a:bodyPr>
          <a:lstStyle/>
          <a:p>
            <a:r>
              <a:rPr lang="en-GB" sz="35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Blocks and Chaining</a:t>
            </a:r>
            <a:endParaRPr lang="en-US" sz="3500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9F74FEB2-496C-457F-9644-88D3F728A7AA}"/>
              </a:ext>
            </a:extLst>
          </p:cNvPr>
          <p:cNvSpPr txBox="1"/>
          <p:nvPr/>
        </p:nvSpPr>
        <p:spPr>
          <a:xfrm>
            <a:off x="639882" y="968501"/>
            <a:ext cx="9105251" cy="5375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Distributed </a:t>
            </a: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Ledger  = Distributed Database</a:t>
            </a:r>
          </a:p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We must ensure the data is consistent across the network. Same data is seen across the network with zero or </a:t>
            </a:r>
            <a:r>
              <a: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minimal </a:t>
            </a:r>
            <a:r>
              <a:rPr lang="en-GB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lag without </a:t>
            </a: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any authority controlling it</a:t>
            </a:r>
          </a:p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Consensus  = protocol by which peers agree on the state of ledger</a:t>
            </a:r>
          </a:p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	This is to ensure all peers in the network has exactly same copy of ledger</a:t>
            </a:r>
          </a:p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	Fraudulent transactions kept out of ledger</a:t>
            </a:r>
          </a:p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	Guarantees the chronological order of the transactions</a:t>
            </a:r>
          </a:p>
          <a:p>
            <a:pPr marL="0" lvl="1" algn="just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GB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Types </a:t>
            </a:r>
            <a:r>
              <a:rPr lang="en-GB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of Consensus protocol</a:t>
            </a:r>
          </a:p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1.Proof of work</a:t>
            </a:r>
          </a:p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2.Proof of stake</a:t>
            </a:r>
          </a:p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3.RAFT</a:t>
            </a:r>
          </a:p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4.PBFT – Practical Byzantine Fault tolerance	</a:t>
            </a:r>
          </a:p>
        </p:txBody>
      </p:sp>
    </p:spTree>
    <p:extLst>
      <p:ext uri="{BB962C8B-B14F-4D97-AF65-F5344CB8AC3E}">
        <p14:creationId xmlns:p14="http://schemas.microsoft.com/office/powerpoint/2010/main" val="3535591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39882" y="174103"/>
            <a:ext cx="8461087" cy="628437"/>
          </a:xfrm>
        </p:spPr>
        <p:txBody>
          <a:bodyPr>
            <a:noAutofit/>
          </a:bodyPr>
          <a:lstStyle/>
          <a:p>
            <a:r>
              <a:rPr lang="en-GB" sz="35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Consensus</a:t>
            </a:r>
            <a:endParaRPr lang="en-US" sz="3500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1C1F308B-3C53-490D-98CE-6EE189747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015" y="880533"/>
            <a:ext cx="9384651" cy="5630334"/>
          </a:xfrm>
        </p:spPr>
        <p:txBody>
          <a:bodyPr>
            <a:noAutofit/>
          </a:bodyPr>
          <a:lstStyle/>
          <a:p>
            <a:pPr marL="320040" lvl="1" indent="0">
              <a:buNone/>
            </a:pPr>
            <a:r>
              <a:rPr lang="en-GB" sz="2000" dirty="0">
                <a:latin typeface="Book Antiqua" panose="02040602050305030304" pitchFamily="18" charset="0"/>
              </a:rPr>
              <a:t>It is the process by which the </a:t>
            </a:r>
            <a:r>
              <a:rPr lang="en-GB" sz="2000" dirty="0" smtClean="0">
                <a:latin typeface="Book Antiqua" panose="02040602050305030304" pitchFamily="18" charset="0"/>
              </a:rPr>
              <a:t>Blockchain </a:t>
            </a:r>
            <a:r>
              <a:rPr lang="en-GB" sz="2000" dirty="0">
                <a:latin typeface="Book Antiqua" panose="02040602050305030304" pitchFamily="18" charset="0"/>
              </a:rPr>
              <a:t>network is secured &amp; by which new blocks are created and added to the chain.</a:t>
            </a:r>
          </a:p>
          <a:p>
            <a:pPr marL="320040" lvl="1" indent="0">
              <a:buNone/>
            </a:pPr>
            <a:r>
              <a:rPr lang="en-GB" sz="2000" dirty="0">
                <a:latin typeface="Book Antiqua" panose="02040602050305030304" pitchFamily="18" charset="0"/>
              </a:rPr>
              <a:t>One of the nodes validate the transactions in the network and create the block . This process is well defined and dictated by the </a:t>
            </a:r>
            <a:r>
              <a:rPr lang="en-GB" sz="2000" dirty="0" smtClean="0">
                <a:latin typeface="Book Antiqua" panose="02040602050305030304" pitchFamily="18" charset="0"/>
              </a:rPr>
              <a:t>Blockchain </a:t>
            </a:r>
            <a:r>
              <a:rPr lang="en-GB" sz="2000" dirty="0">
                <a:latin typeface="Book Antiqua" panose="02040602050305030304" pitchFamily="18" charset="0"/>
              </a:rPr>
              <a:t>protocol</a:t>
            </a:r>
          </a:p>
          <a:p>
            <a:pPr marL="320040" lvl="1" indent="0">
              <a:buNone/>
            </a:pPr>
            <a:r>
              <a:rPr lang="en-GB" sz="2000" dirty="0">
                <a:latin typeface="Book Antiqua" panose="02040602050305030304" pitchFamily="18" charset="0"/>
              </a:rPr>
              <a:t>The other nodes reach a consensus on whether to include the block in the chain or rejected</a:t>
            </a:r>
          </a:p>
          <a:p>
            <a:pPr marL="320040" lvl="1" indent="0">
              <a:buNone/>
            </a:pPr>
            <a:r>
              <a:rPr lang="en-GB" sz="2000" dirty="0">
                <a:latin typeface="Book Antiqua" panose="02040602050305030304" pitchFamily="18" charset="0"/>
              </a:rPr>
              <a:t>Incentive driven model – Mining process </a:t>
            </a:r>
          </a:p>
          <a:p>
            <a:pPr marL="320040" lvl="1" indent="0">
              <a:buNone/>
            </a:pPr>
            <a:r>
              <a:rPr lang="en-GB" sz="2000" dirty="0">
                <a:latin typeface="Book Antiqua" panose="02040602050305030304" pitchFamily="18" charset="0"/>
              </a:rPr>
              <a:t>The nodes which validates the transaction and creates the block gets rewarded</a:t>
            </a:r>
          </a:p>
          <a:p>
            <a:pPr marL="320040" lvl="1" indent="0">
              <a:buNone/>
            </a:pPr>
            <a:r>
              <a:rPr lang="en-GB" sz="2000" dirty="0">
                <a:latin typeface="Book Antiqua" panose="02040602050305030304" pitchFamily="18" charset="0"/>
              </a:rPr>
              <a:t>Transactions in the </a:t>
            </a:r>
            <a:r>
              <a:rPr lang="en-GB" sz="2000" dirty="0" smtClean="0">
                <a:latin typeface="Book Antiqua" panose="02040602050305030304" pitchFamily="18" charset="0"/>
              </a:rPr>
              <a:t>Blockchain </a:t>
            </a:r>
            <a:r>
              <a:rPr lang="en-GB" sz="2000" dirty="0">
                <a:latin typeface="Book Antiqua" panose="02040602050305030304" pitchFamily="18" charset="0"/>
              </a:rPr>
              <a:t>network is not free . There is a fee involved .Validating node gets that fee as well.</a:t>
            </a:r>
          </a:p>
          <a:p>
            <a:endParaRPr lang="en-US" sz="20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808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39882" y="174103"/>
            <a:ext cx="8461087" cy="628437"/>
          </a:xfrm>
        </p:spPr>
        <p:txBody>
          <a:bodyPr>
            <a:noAutofit/>
          </a:bodyPr>
          <a:lstStyle/>
          <a:p>
            <a:r>
              <a:rPr lang="en-GB" sz="35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Consensus – Proof of work</a:t>
            </a:r>
            <a:endParaRPr lang="en-US" sz="3500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282464" y="996866"/>
            <a:ext cx="9899761" cy="5183861"/>
            <a:chOff x="282464" y="996866"/>
            <a:chExt cx="9899761" cy="5183861"/>
          </a:xfrm>
        </p:grpSpPr>
        <p:grpSp>
          <p:nvGrpSpPr>
            <p:cNvPr id="39" name="Group 38"/>
            <p:cNvGrpSpPr/>
            <p:nvPr/>
          </p:nvGrpSpPr>
          <p:grpSpPr>
            <a:xfrm>
              <a:off x="282464" y="996866"/>
              <a:ext cx="9899761" cy="5183861"/>
              <a:chOff x="101489" y="841971"/>
              <a:chExt cx="9899761" cy="5183861"/>
            </a:xfrm>
          </p:grpSpPr>
          <p:pic>
            <p:nvPicPr>
              <p:cNvPr id="6" name="Picture Placeholder 7">
                <a:extLst>
                  <a:ext uri="{FF2B5EF4-FFF2-40B4-BE49-F238E27FC236}">
                    <a16:creationId xmlns="" xmlns:a16="http://schemas.microsoft.com/office/drawing/2014/main" id="{16C34E29-02DB-4319-859B-65DF00591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2345" r="2345"/>
              <a:stretch>
                <a:fillRect/>
              </a:stretch>
            </p:blipFill>
            <p:spPr>
              <a:xfrm>
                <a:off x="3600181" y="2837451"/>
                <a:ext cx="3915957" cy="3188381"/>
              </a:xfrm>
              <a:prstGeom prst="rect">
                <a:avLst/>
              </a:prstGeom>
            </p:spPr>
          </p:pic>
          <p:grpSp>
            <p:nvGrpSpPr>
              <p:cNvPr id="7" name="Group 6">
                <a:extLst>
                  <a:ext uri="{FF2B5EF4-FFF2-40B4-BE49-F238E27FC236}">
                    <a16:creationId xmlns="" xmlns:a16="http://schemas.microsoft.com/office/drawing/2014/main" id="{1A0B3A7B-EE1F-440C-8779-BB7C30EA2E7A}"/>
                  </a:ext>
                </a:extLst>
              </p:cNvPr>
              <p:cNvGrpSpPr/>
              <p:nvPr/>
            </p:nvGrpSpPr>
            <p:grpSpPr>
              <a:xfrm>
                <a:off x="1673004" y="3192749"/>
                <a:ext cx="1239767" cy="1735605"/>
                <a:chOff x="4633232" y="1687285"/>
                <a:chExt cx="1239767" cy="1735605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="" xmlns:a16="http://schemas.microsoft.com/office/drawing/2014/main" id="{7FD682A0-EAD1-4468-B7FE-AB882E353C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42484" y="1715860"/>
                  <a:ext cx="641577" cy="641577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="" xmlns:a16="http://schemas.microsoft.com/office/drawing/2014/main" id="{A3B0AC49-E394-451A-ADC8-475AF14B96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33232" y="2139736"/>
                  <a:ext cx="641577" cy="641577"/>
                </a:xfrm>
                <a:prstGeom prst="rect">
                  <a:avLst/>
                </a:prstGeom>
              </p:spPr>
            </p:pic>
            <p:pic>
              <p:nvPicPr>
                <p:cNvPr id="10" name="Picture 9">
                  <a:extLst>
                    <a:ext uri="{FF2B5EF4-FFF2-40B4-BE49-F238E27FC236}">
                      <a16:creationId xmlns="" xmlns:a16="http://schemas.microsoft.com/office/drawing/2014/main" id="{FA0B68B2-7D3F-4C9C-8570-47927A0AC1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42483" y="2724163"/>
                  <a:ext cx="641577" cy="641577"/>
                </a:xfrm>
                <a:prstGeom prst="rect">
                  <a:avLst/>
                </a:prstGeom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="" xmlns:a16="http://schemas.microsoft.com/office/drawing/2014/main" id="{668ECDDE-D9E5-451C-810B-E97D7A99C2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97856" y="1687285"/>
                  <a:ext cx="641577" cy="641577"/>
                </a:xfrm>
                <a:prstGeom prst="rect">
                  <a:avLst/>
                </a:prstGeom>
              </p:spPr>
            </p:pic>
            <p:pic>
              <p:nvPicPr>
                <p:cNvPr id="12" name="Picture 11">
                  <a:extLst>
                    <a:ext uri="{FF2B5EF4-FFF2-40B4-BE49-F238E27FC236}">
                      <a16:creationId xmlns="" xmlns:a16="http://schemas.microsoft.com/office/drawing/2014/main" id="{4C235950-4159-4DBA-8BEF-AFA464085D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231422" y="2781313"/>
                  <a:ext cx="641577" cy="641577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="" xmlns:a16="http://schemas.microsoft.com/office/drawing/2014/main" id="{CF37199E-1018-416E-8B22-34B94A4D67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97285" y="2328862"/>
                  <a:ext cx="641577" cy="641577"/>
                </a:xfrm>
                <a:prstGeom prst="rect">
                  <a:avLst/>
                </a:prstGeom>
              </p:spPr>
            </p:pic>
          </p:grpSp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id="{BCC1D360-6726-4197-BD25-D95F99BC75E4}"/>
                  </a:ext>
                </a:extLst>
              </p:cNvPr>
              <p:cNvSpPr txBox="1"/>
              <p:nvPr/>
            </p:nvSpPr>
            <p:spPr>
              <a:xfrm>
                <a:off x="101489" y="3785311"/>
                <a:ext cx="16206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Book Antiqua" panose="02040602050305030304" pitchFamily="18" charset="0"/>
                  </a:rPr>
                  <a:t>Unconfirmed Transactions</a:t>
                </a:r>
                <a:endParaRPr lang="en-US" dirty="0">
                  <a:latin typeface="Book Antiqua" panose="02040602050305030304" pitchFamily="18" charset="0"/>
                </a:endParaRP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="" xmlns:a16="http://schemas.microsoft.com/office/drawing/2014/main" id="{73A5C2F0-7FBA-45C5-AB40-861BD16862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5604" y="2162720"/>
                <a:ext cx="636567" cy="936836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="" xmlns:a16="http://schemas.microsoft.com/office/drawing/2014/main" id="{657033EF-669D-4719-9D63-A17C1A0271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52983" y="1753734"/>
                <a:ext cx="1616406" cy="1075645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id="{D2F47E46-F628-4225-909C-8165A617525F}"/>
                  </a:ext>
                </a:extLst>
              </p:cNvPr>
              <p:cNvSpPr txBox="1"/>
              <p:nvPr/>
            </p:nvSpPr>
            <p:spPr>
              <a:xfrm>
                <a:off x="1364359" y="1318597"/>
                <a:ext cx="15484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Book Antiqua" panose="02040602050305030304" pitchFamily="18" charset="0"/>
                  </a:rPr>
                  <a:t>Solve puzzle</a:t>
                </a:r>
                <a:endParaRPr lang="en-US" dirty="0">
                  <a:latin typeface="Book Antiqua" panose="02040602050305030304" pitchFamily="18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="" xmlns:a16="http://schemas.microsoft.com/office/drawing/2014/main" id="{170721F6-0699-4361-83BD-D7139D2B4390}"/>
                  </a:ext>
                </a:extLst>
              </p:cNvPr>
              <p:cNvCxnSpPr/>
              <p:nvPr/>
            </p:nvCxnSpPr>
            <p:spPr>
              <a:xfrm flipH="1" flipV="1">
                <a:off x="3076303" y="2381099"/>
                <a:ext cx="1115256" cy="5369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E9759A71-241F-476D-9BB4-696F97A2F15B}"/>
                  </a:ext>
                </a:extLst>
              </p:cNvPr>
              <p:cNvSpPr txBox="1"/>
              <p:nvPr/>
            </p:nvSpPr>
            <p:spPr>
              <a:xfrm>
                <a:off x="3778518" y="1082977"/>
                <a:ext cx="29107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Book Antiqua" panose="02040602050305030304" pitchFamily="18" charset="0"/>
                  </a:rPr>
                  <a:t>Puzzle solution - NONCE</a:t>
                </a:r>
                <a:endParaRPr lang="en-US" dirty="0">
                  <a:latin typeface="Book Antiqua" panose="02040602050305030304" pitchFamily="18" charset="0"/>
                </a:endParaRP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="" xmlns:a16="http://schemas.microsoft.com/office/drawing/2014/main" id="{723F6D6C-1D95-46F0-B13A-63A7E910E441}"/>
                  </a:ext>
                </a:extLst>
              </p:cNvPr>
              <p:cNvCxnSpPr/>
              <p:nvPr/>
            </p:nvCxnSpPr>
            <p:spPr>
              <a:xfrm flipV="1">
                <a:off x="883846" y="2036436"/>
                <a:ext cx="352188" cy="32164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="" xmlns:a16="http://schemas.microsoft.com/office/drawing/2014/main" id="{924B5F24-3306-44AF-AC4A-022949D1B80F}"/>
                  </a:ext>
                </a:extLst>
              </p:cNvPr>
              <p:cNvCxnSpPr/>
              <p:nvPr/>
            </p:nvCxnSpPr>
            <p:spPr>
              <a:xfrm flipV="1">
                <a:off x="3048759" y="1370277"/>
                <a:ext cx="797753" cy="6286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" name="Group 21">
                <a:extLst>
                  <a:ext uri="{FF2B5EF4-FFF2-40B4-BE49-F238E27FC236}">
                    <a16:creationId xmlns="" xmlns:a16="http://schemas.microsoft.com/office/drawing/2014/main" id="{DB88943B-D01E-46BD-9964-DAA14A857BE4}"/>
                  </a:ext>
                </a:extLst>
              </p:cNvPr>
              <p:cNvGrpSpPr/>
              <p:nvPr/>
            </p:nvGrpSpPr>
            <p:grpSpPr>
              <a:xfrm>
                <a:off x="8207869" y="841971"/>
                <a:ext cx="1793381" cy="3589671"/>
                <a:chOff x="3385457" y="3059566"/>
                <a:chExt cx="1869622" cy="3135086"/>
              </a:xfrm>
              <a:solidFill>
                <a:schemeClr val="accent5">
                  <a:lumMod val="60000"/>
                  <a:lumOff val="40000"/>
                </a:schemeClr>
              </a:solidFill>
            </p:grpSpPr>
            <p:sp>
              <p:nvSpPr>
                <p:cNvPr id="23" name="Rectangle: Rounded Corners 32">
                  <a:extLst>
                    <a:ext uri="{FF2B5EF4-FFF2-40B4-BE49-F238E27FC236}">
                      <a16:creationId xmlns="" xmlns:a16="http://schemas.microsoft.com/office/drawing/2014/main" id="{9AD73445-7F47-48A8-9A47-1A278DCA86D3}"/>
                    </a:ext>
                  </a:extLst>
                </p:cNvPr>
                <p:cNvSpPr/>
                <p:nvPr/>
              </p:nvSpPr>
              <p:spPr>
                <a:xfrm>
                  <a:off x="3385457" y="3059566"/>
                  <a:ext cx="1869622" cy="3135086"/>
                </a:xfrm>
                <a:prstGeom prst="round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Book Antiqua" panose="02040602050305030304" pitchFamily="18" charset="0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="" xmlns:a16="http://schemas.microsoft.com/office/drawing/2014/main" id="{F2953CC6-063D-4D8C-A99A-805B44EB8610}"/>
                    </a:ext>
                  </a:extLst>
                </p:cNvPr>
                <p:cNvSpPr txBox="1"/>
                <p:nvPr/>
              </p:nvSpPr>
              <p:spPr>
                <a:xfrm>
                  <a:off x="3479346" y="3422152"/>
                  <a:ext cx="1473654" cy="2846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dirty="0">
                      <a:latin typeface="Book Antiqua" panose="02040602050305030304" pitchFamily="18" charset="0"/>
                    </a:rPr>
                    <a:t>Index 85</a:t>
                  </a:r>
                  <a:endParaRPr lang="en-US" sz="1600" dirty="0">
                    <a:latin typeface="Book Antiqua" panose="02040602050305030304" pitchFamily="18" charset="0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="" xmlns:a16="http://schemas.microsoft.com/office/drawing/2014/main" id="{92E71E00-623B-43CF-A7D8-E0D6D083657F}"/>
                    </a:ext>
                  </a:extLst>
                </p:cNvPr>
                <p:cNvSpPr txBox="1"/>
                <p:nvPr/>
              </p:nvSpPr>
              <p:spPr>
                <a:xfrm>
                  <a:off x="3479346" y="3704543"/>
                  <a:ext cx="1677761" cy="2846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dirty="0">
                      <a:latin typeface="Book Antiqua" panose="02040602050305030304" pitchFamily="18" charset="0"/>
                    </a:rPr>
                    <a:t>Timestamp :…</a:t>
                  </a:r>
                  <a:endParaRPr lang="en-US" sz="1600" dirty="0">
                    <a:latin typeface="Book Antiqua" panose="02040602050305030304" pitchFamily="18" charset="0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="" xmlns:a16="http://schemas.microsoft.com/office/drawing/2014/main" id="{84D69D61-FC79-4867-A19F-12D07CAACCC7}"/>
                    </a:ext>
                  </a:extLst>
                </p:cNvPr>
                <p:cNvSpPr txBox="1"/>
                <p:nvPr/>
              </p:nvSpPr>
              <p:spPr>
                <a:xfrm>
                  <a:off x="3479346" y="4073875"/>
                  <a:ext cx="1677761" cy="2846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dirty="0">
                      <a:latin typeface="Book Antiqua" panose="02040602050305030304" pitchFamily="18" charset="0"/>
                    </a:rPr>
                    <a:t>Hash :hash_85</a:t>
                  </a:r>
                  <a:endParaRPr lang="en-US" sz="1600" dirty="0">
                    <a:latin typeface="Book Antiqua" panose="02040602050305030304" pitchFamily="18" charset="0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="" xmlns:a16="http://schemas.microsoft.com/office/drawing/2014/main" id="{9DF0B041-199D-4055-A29B-7DE7DD57E221}"/>
                    </a:ext>
                  </a:extLst>
                </p:cNvPr>
                <p:cNvSpPr txBox="1"/>
                <p:nvPr/>
              </p:nvSpPr>
              <p:spPr>
                <a:xfrm>
                  <a:off x="3556907" y="4537301"/>
                  <a:ext cx="1526722" cy="2846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dirty="0">
                      <a:latin typeface="Book Antiqua" panose="02040602050305030304" pitchFamily="18" charset="0"/>
                    </a:rPr>
                    <a:t>Prev Hash:</a:t>
                  </a:r>
                  <a:endParaRPr lang="en-US" sz="1600" dirty="0">
                    <a:latin typeface="Book Antiqua" panose="02040602050305030304" pitchFamily="18" charset="0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="" xmlns:a16="http://schemas.microsoft.com/office/drawing/2014/main" id="{53420864-2914-48AD-A833-4C24BE79EB64}"/>
                    </a:ext>
                  </a:extLst>
                </p:cNvPr>
                <p:cNvSpPr txBox="1"/>
                <p:nvPr/>
              </p:nvSpPr>
              <p:spPr>
                <a:xfrm>
                  <a:off x="3556907" y="4827815"/>
                  <a:ext cx="1273628" cy="2846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dirty="0">
                      <a:latin typeface="Book Antiqua" panose="02040602050305030304" pitchFamily="18" charset="0"/>
                    </a:rPr>
                    <a:t>Txn..</a:t>
                  </a:r>
                  <a:endParaRPr lang="en-US" sz="1600" dirty="0">
                    <a:latin typeface="Book Antiqua" panose="02040602050305030304" pitchFamily="18" charset="0"/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="" xmlns:a16="http://schemas.microsoft.com/office/drawing/2014/main" id="{2CFC8A3A-C9C1-4D11-B2BF-AA2928D1F0AF}"/>
                    </a:ext>
                  </a:extLst>
                </p:cNvPr>
                <p:cNvSpPr txBox="1"/>
                <p:nvPr/>
              </p:nvSpPr>
              <p:spPr>
                <a:xfrm>
                  <a:off x="3570515" y="5106575"/>
                  <a:ext cx="1273628" cy="2846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dirty="0">
                      <a:latin typeface="Book Antiqua" panose="02040602050305030304" pitchFamily="18" charset="0"/>
                    </a:rPr>
                    <a:t>Txn..</a:t>
                  </a:r>
                  <a:endParaRPr lang="en-US" sz="1600" dirty="0">
                    <a:latin typeface="Book Antiqua" panose="02040602050305030304" pitchFamily="18" charset="0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="" xmlns:a16="http://schemas.microsoft.com/office/drawing/2014/main" id="{2047EADD-4EE6-4C56-A062-649099932BB8}"/>
                    </a:ext>
                  </a:extLst>
                </p:cNvPr>
                <p:cNvSpPr txBox="1"/>
                <p:nvPr/>
              </p:nvSpPr>
              <p:spPr>
                <a:xfrm>
                  <a:off x="3570515" y="5756954"/>
                  <a:ext cx="1273628" cy="2846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dirty="0">
                      <a:latin typeface="Book Antiqua" panose="02040602050305030304" pitchFamily="18" charset="0"/>
                    </a:rPr>
                    <a:t>Txn..</a:t>
                  </a:r>
                  <a:endParaRPr lang="en-US" sz="1600" dirty="0">
                    <a:latin typeface="Book Antiqua" panose="02040602050305030304" pitchFamily="18" charset="0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="" xmlns:a16="http://schemas.microsoft.com/office/drawing/2014/main" id="{33B973CA-F540-4793-BFDC-661401CC77FB}"/>
                    </a:ext>
                  </a:extLst>
                </p:cNvPr>
                <p:cNvSpPr txBox="1"/>
                <p:nvPr/>
              </p:nvSpPr>
              <p:spPr>
                <a:xfrm>
                  <a:off x="3616779" y="5475907"/>
                  <a:ext cx="1412422" cy="2846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dirty="0">
                      <a:latin typeface="Book Antiqua" panose="02040602050305030304" pitchFamily="18" charset="0"/>
                    </a:rPr>
                    <a:t>…..</a:t>
                  </a:r>
                  <a:endParaRPr lang="en-US" sz="1600" dirty="0">
                    <a:latin typeface="Book Antiqua" panose="02040602050305030304" pitchFamily="18" charset="0"/>
                  </a:endParaRPr>
                </a:p>
              </p:txBody>
            </p:sp>
          </p:grpSp>
          <p:cxnSp>
            <p:nvCxnSpPr>
              <p:cNvPr id="32" name="Straight Arrow Connector 31">
                <a:extLst>
                  <a:ext uri="{FF2B5EF4-FFF2-40B4-BE49-F238E27FC236}">
                    <a16:creationId xmlns="" xmlns:a16="http://schemas.microsoft.com/office/drawing/2014/main" id="{84C2E3C9-4D9B-4BB2-913E-D2D250081C17}"/>
                  </a:ext>
                </a:extLst>
              </p:cNvPr>
              <p:cNvCxnSpPr>
                <a:stCxn id="19" idx="3"/>
              </p:cNvCxnSpPr>
              <p:nvPr/>
            </p:nvCxnSpPr>
            <p:spPr>
              <a:xfrm flipV="1">
                <a:off x="6689271" y="1256708"/>
                <a:ext cx="1472596" cy="109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ctor: Elbow 44">
                <a:extLst>
                  <a:ext uri="{FF2B5EF4-FFF2-40B4-BE49-F238E27FC236}">
                    <a16:creationId xmlns="" xmlns:a16="http://schemas.microsoft.com/office/drawing/2014/main" id="{DB86CD46-F008-40ED-A6EA-26464FA47B07}"/>
                  </a:ext>
                </a:extLst>
              </p:cNvPr>
              <p:cNvCxnSpPr>
                <a:endCxn id="23" idx="2"/>
              </p:cNvCxnSpPr>
              <p:nvPr/>
            </p:nvCxnSpPr>
            <p:spPr>
              <a:xfrm flipV="1">
                <a:off x="7192752" y="4431642"/>
                <a:ext cx="1911808" cy="1347666"/>
              </a:xfrm>
              <a:prstGeom prst="bentConnector2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="" xmlns:a16="http://schemas.microsoft.com/office/drawing/2014/main" id="{47333BBA-B948-404D-BFEC-E2F951CABEE1}"/>
                  </a:ext>
                </a:extLst>
              </p:cNvPr>
              <p:cNvSpPr txBox="1"/>
              <p:nvPr/>
            </p:nvSpPr>
            <p:spPr>
              <a:xfrm>
                <a:off x="7622171" y="5359649"/>
                <a:ext cx="11627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Book Antiqua" panose="02040602050305030304" pitchFamily="18" charset="0"/>
                  </a:rPr>
                  <a:t>Validate</a:t>
                </a:r>
                <a:endParaRPr lang="en-US" dirty="0">
                  <a:latin typeface="Book Antiqua" panose="02040602050305030304" pitchFamily="18" charset="0"/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E745C095-859A-45AD-B2EF-000D9861596A}"/>
                </a:ext>
              </a:extLst>
            </p:cNvPr>
            <p:cNvSpPr txBox="1"/>
            <p:nvPr/>
          </p:nvSpPr>
          <p:spPr>
            <a:xfrm>
              <a:off x="8644181" y="1117107"/>
              <a:ext cx="1239050" cy="276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GB" sz="1200" b="1" dirty="0">
                  <a:latin typeface="Book Antiqua" panose="02040602050305030304" pitchFamily="18" charset="0"/>
                </a:rPr>
                <a:t>Proof of work</a:t>
              </a:r>
              <a:endParaRPr lang="en-US" sz="1200" b="1" dirty="0">
                <a:latin typeface="Book Antiqua" panose="0204060205030503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8753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39882" y="174103"/>
            <a:ext cx="8461087" cy="628437"/>
          </a:xfrm>
        </p:spPr>
        <p:txBody>
          <a:bodyPr>
            <a:noAutofit/>
          </a:bodyPr>
          <a:lstStyle/>
          <a:p>
            <a:r>
              <a:rPr lang="en-GB" sz="35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Consensus – Proof of stake</a:t>
            </a:r>
            <a:endParaRPr lang="en-US" sz="3500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0CDCC692-E3BD-4ED8-B580-92396A6133F3}"/>
              </a:ext>
            </a:extLst>
          </p:cNvPr>
          <p:cNvSpPr txBox="1"/>
          <p:nvPr/>
        </p:nvSpPr>
        <p:spPr>
          <a:xfrm>
            <a:off x="639882" y="973990"/>
            <a:ext cx="809454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Book Antiqua" panose="02040602050305030304" pitchFamily="18" charset="0"/>
              </a:rPr>
              <a:t>Node to validate selected by the network – No Competition</a:t>
            </a:r>
          </a:p>
          <a:p>
            <a:r>
              <a:rPr lang="en-GB" sz="2000" dirty="0">
                <a:latin typeface="Book Antiqua" panose="02040602050305030304" pitchFamily="18" charset="0"/>
              </a:rPr>
              <a:t>	Stake – Refers to wealth that user holds on the network</a:t>
            </a:r>
          </a:p>
          <a:p>
            <a:r>
              <a:rPr lang="en-GB" sz="2000" dirty="0">
                <a:latin typeface="Book Antiqua" panose="02040602050305030304" pitchFamily="18" charset="0"/>
              </a:rPr>
              <a:t>	Node – Validator / Non miner</a:t>
            </a:r>
          </a:p>
          <a:p>
            <a:r>
              <a:rPr lang="en-GB" sz="2000" dirty="0">
                <a:latin typeface="Book Antiqua" panose="02040602050305030304" pitchFamily="18" charset="0"/>
              </a:rPr>
              <a:t>	Validator will complete the validation &amp; blocks get added</a:t>
            </a:r>
          </a:p>
          <a:p>
            <a:endParaRPr lang="en-GB" sz="2000" dirty="0">
              <a:latin typeface="Book Antiqua" panose="02040602050305030304" pitchFamily="18" charset="0"/>
            </a:endParaRPr>
          </a:p>
          <a:p>
            <a:r>
              <a:rPr lang="en-GB" sz="2000" dirty="0">
                <a:latin typeface="Book Antiqua" panose="02040602050305030304" pitchFamily="18" charset="0"/>
              </a:rPr>
              <a:t>Why Proof of stake?</a:t>
            </a:r>
          </a:p>
          <a:p>
            <a:r>
              <a:rPr lang="en-GB" sz="2000" dirty="0">
                <a:latin typeface="Book Antiqua" panose="02040602050305030304" pitchFamily="18" charset="0"/>
              </a:rPr>
              <a:t>	Reduced energy consumption</a:t>
            </a:r>
          </a:p>
          <a:p>
            <a:r>
              <a:rPr lang="en-GB" sz="2000" dirty="0">
                <a:latin typeface="Book Antiqua" panose="02040602050305030304" pitchFamily="18" charset="0"/>
              </a:rPr>
              <a:t>	Stake in the network will promote good behaviour</a:t>
            </a:r>
          </a:p>
          <a:p>
            <a:r>
              <a:rPr lang="en-GB" sz="2000" dirty="0">
                <a:latin typeface="Book Antiqua" panose="02040602050305030304" pitchFamily="18" charset="0"/>
              </a:rPr>
              <a:t>	Punishment as part of the protocol will act as deterrent</a:t>
            </a:r>
          </a:p>
          <a:p>
            <a:r>
              <a:rPr lang="en-GB" sz="2000" dirty="0">
                <a:latin typeface="Book Antiqua" panose="02040602050305030304" pitchFamily="18" charset="0"/>
              </a:rPr>
              <a:t>	No more news on stealing computational power for mining</a:t>
            </a:r>
          </a:p>
          <a:p>
            <a:r>
              <a:rPr lang="en-GB" sz="2000" dirty="0">
                <a:latin typeface="Book Antiqua" panose="02040602050305030304" pitchFamily="18" charset="0"/>
              </a:rPr>
              <a:t>	</a:t>
            </a:r>
          </a:p>
          <a:p>
            <a:r>
              <a:rPr lang="en-GB" sz="2000" dirty="0">
                <a:latin typeface="Book Antiqua" panose="02040602050305030304" pitchFamily="18" charset="0"/>
              </a:rPr>
              <a:t>	</a:t>
            </a:r>
          </a:p>
          <a:p>
            <a:r>
              <a:rPr lang="en-GB" sz="2000" dirty="0">
                <a:latin typeface="Book Antiqua" panose="02040602050305030304" pitchFamily="18" charset="0"/>
              </a:rPr>
              <a:t>	</a:t>
            </a:r>
            <a:endParaRPr lang="en-US" sz="20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275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39882" y="174103"/>
            <a:ext cx="8461087" cy="628437"/>
          </a:xfrm>
        </p:spPr>
        <p:txBody>
          <a:bodyPr>
            <a:noAutofit/>
          </a:bodyPr>
          <a:lstStyle/>
          <a:p>
            <a:r>
              <a:rPr lang="en-GB" sz="35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Ethereum</a:t>
            </a:r>
            <a:endParaRPr lang="en-US" sz="3500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0CDCC692-E3BD-4ED8-B580-92396A6133F3}"/>
              </a:ext>
            </a:extLst>
          </p:cNvPr>
          <p:cNvSpPr txBox="1"/>
          <p:nvPr/>
        </p:nvSpPr>
        <p:spPr>
          <a:xfrm>
            <a:off x="639882" y="973990"/>
            <a:ext cx="906609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0040" lvl="1" indent="0">
              <a:buNone/>
            </a:pPr>
            <a:r>
              <a:rPr lang="en-GB" dirty="0">
                <a:latin typeface="Book Antiqua" panose="02040602050305030304" pitchFamily="18" charset="0"/>
              </a:rPr>
              <a:t>Permission less public </a:t>
            </a:r>
            <a:r>
              <a:rPr lang="en-GB" dirty="0" smtClean="0">
                <a:latin typeface="Book Antiqua" panose="02040602050305030304" pitchFamily="18" charset="0"/>
              </a:rPr>
              <a:t>Blockchain </a:t>
            </a:r>
            <a:r>
              <a:rPr lang="en-GB" dirty="0">
                <a:latin typeface="Book Antiqua" panose="02040602050305030304" pitchFamily="18" charset="0"/>
              </a:rPr>
              <a:t>network like Bitcoin</a:t>
            </a:r>
          </a:p>
          <a:p>
            <a:pPr marL="320040" lvl="1" indent="0">
              <a:buNone/>
            </a:pPr>
            <a:r>
              <a:rPr lang="en-GB" dirty="0">
                <a:latin typeface="Book Antiqua" panose="02040602050305030304" pitchFamily="18" charset="0"/>
              </a:rPr>
              <a:t>Bitcoin  </a:t>
            </a:r>
            <a:r>
              <a:rPr lang="en-GB" dirty="0" smtClean="0">
                <a:latin typeface="Book Antiqua" panose="02040602050305030304" pitchFamily="18" charset="0"/>
                <a:sym typeface="Wingdings" panose="05000000000000000000" pitchFamily="2" charset="2"/>
              </a:rPr>
              <a:t></a:t>
            </a:r>
            <a:r>
              <a:rPr lang="en-GB" dirty="0" smtClean="0">
                <a:latin typeface="Book Antiqua" panose="02040602050305030304" pitchFamily="18" charset="0"/>
              </a:rPr>
              <a:t> </a:t>
            </a:r>
            <a:r>
              <a:rPr lang="en-GB" dirty="0">
                <a:latin typeface="Book Antiqua" panose="02040602050305030304" pitchFamily="18" charset="0"/>
              </a:rPr>
              <a:t>Distributed data storage</a:t>
            </a:r>
          </a:p>
          <a:p>
            <a:pPr marL="320040" lvl="1" indent="0">
              <a:buNone/>
            </a:pPr>
            <a:r>
              <a:rPr lang="en-GB" dirty="0">
                <a:latin typeface="Book Antiqua" panose="02040602050305030304" pitchFamily="18" charset="0"/>
              </a:rPr>
              <a:t>Ethereum </a:t>
            </a:r>
            <a:r>
              <a:rPr lang="en-GB" dirty="0" smtClean="0">
                <a:latin typeface="Book Antiqua" panose="02040602050305030304" pitchFamily="18" charset="0"/>
                <a:sym typeface="Wingdings" panose="05000000000000000000" pitchFamily="2" charset="2"/>
              </a:rPr>
              <a:t></a:t>
            </a:r>
            <a:r>
              <a:rPr lang="en-GB" dirty="0" smtClean="0">
                <a:latin typeface="Book Antiqua" panose="02040602050305030304" pitchFamily="18" charset="0"/>
              </a:rPr>
              <a:t>Distributed </a:t>
            </a:r>
            <a:r>
              <a:rPr lang="en-GB" dirty="0">
                <a:latin typeface="Book Antiqua" panose="02040602050305030304" pitchFamily="18" charset="0"/>
              </a:rPr>
              <a:t>storage and Computing resources</a:t>
            </a:r>
          </a:p>
          <a:p>
            <a:pPr marL="320040" lvl="1" indent="0">
              <a:buNone/>
            </a:pPr>
            <a:endParaRPr lang="en-GB" dirty="0">
              <a:latin typeface="Book Antiqua" panose="02040602050305030304" pitchFamily="18" charset="0"/>
            </a:endParaRPr>
          </a:p>
          <a:p>
            <a:pPr marL="320040" lvl="1" indent="0">
              <a:buNone/>
            </a:pPr>
            <a:r>
              <a:rPr lang="en-GB" b="1" dirty="0" smtClean="0">
                <a:latin typeface="Book Antiqua" panose="02040602050305030304" pitchFamily="18" charset="0"/>
              </a:rPr>
              <a:t>HISTORY</a:t>
            </a:r>
            <a:endParaRPr lang="en-GB" b="1" dirty="0">
              <a:latin typeface="Book Antiqua" panose="02040602050305030304" pitchFamily="18" charset="0"/>
            </a:endParaRPr>
          </a:p>
          <a:p>
            <a:pPr marL="320040" lvl="1" indent="0">
              <a:buNone/>
            </a:pPr>
            <a:endParaRPr lang="en-GB" dirty="0" smtClean="0">
              <a:latin typeface="Book Antiqua" panose="02040602050305030304" pitchFamily="18" charset="0"/>
            </a:endParaRPr>
          </a:p>
          <a:p>
            <a:pPr marL="320040" lvl="1" indent="0">
              <a:buNone/>
            </a:pPr>
            <a:r>
              <a:rPr lang="en-GB" dirty="0" smtClean="0">
                <a:latin typeface="Book Antiqua" panose="02040602050305030304" pitchFamily="18" charset="0"/>
              </a:rPr>
              <a:t>Bitcoin </a:t>
            </a:r>
            <a:r>
              <a:rPr lang="en-GB" dirty="0">
                <a:latin typeface="Book Antiqua" panose="02040602050305030304" pitchFamily="18" charset="0"/>
              </a:rPr>
              <a:t>network doesn’t allow any kind of scripting or code to run on the nodes</a:t>
            </a:r>
          </a:p>
          <a:p>
            <a:pPr marL="320040" lvl="1" indent="0">
              <a:buNone/>
            </a:pPr>
            <a:r>
              <a:rPr lang="en-GB" dirty="0">
                <a:latin typeface="Book Antiqua" panose="02040602050305030304" pitchFamily="18" charset="0"/>
              </a:rPr>
              <a:t>2013</a:t>
            </a:r>
            <a:r>
              <a:rPr lang="en-GB" dirty="0" smtClean="0">
                <a:latin typeface="Book Antiqua" panose="02040602050305030304" pitchFamily="18" charset="0"/>
              </a:rPr>
              <a:t>: </a:t>
            </a:r>
            <a:r>
              <a:rPr lang="en-GB" dirty="0">
                <a:latin typeface="Book Antiqua" panose="02040602050305030304" pitchFamily="18" charset="0"/>
              </a:rPr>
              <a:t>Vitalik Buterin argued for supporting scripting on Bitcoin network</a:t>
            </a:r>
          </a:p>
          <a:p>
            <a:pPr marL="777240" lvl="2"/>
            <a:r>
              <a:rPr lang="en-GB" dirty="0">
                <a:latin typeface="Book Antiqua" panose="02040602050305030304" pitchFamily="18" charset="0"/>
              </a:rPr>
              <a:t>	White paper :- A Next- Generation Smart contract and Decentralized </a:t>
            </a:r>
            <a:r>
              <a:rPr lang="en-GB" dirty="0" smtClean="0">
                <a:latin typeface="Book Antiqua" panose="02040602050305030304" pitchFamily="18" charset="0"/>
              </a:rPr>
              <a:t>	Application Platform</a:t>
            </a:r>
            <a:endParaRPr lang="en-GB" dirty="0">
              <a:latin typeface="Book Antiqua" panose="02040602050305030304" pitchFamily="18" charset="0"/>
            </a:endParaRPr>
          </a:p>
          <a:p>
            <a:pPr marL="320040" lvl="1" indent="0">
              <a:buNone/>
            </a:pPr>
            <a:endParaRPr lang="en-GB" dirty="0">
              <a:latin typeface="Book Antiqua" panose="02040602050305030304" pitchFamily="18" charset="0"/>
            </a:endParaRPr>
          </a:p>
          <a:p>
            <a:pPr marL="320040" lvl="1" indent="0">
              <a:buNone/>
            </a:pPr>
            <a:r>
              <a:rPr lang="en-GB" dirty="0">
                <a:latin typeface="Book Antiqua" panose="02040602050305030304" pitchFamily="18" charset="0"/>
              </a:rPr>
              <a:t>2014</a:t>
            </a:r>
            <a:r>
              <a:rPr lang="en-GB" dirty="0" smtClean="0">
                <a:latin typeface="Book Antiqua" panose="02040602050305030304" pitchFamily="18" charset="0"/>
              </a:rPr>
              <a:t>: </a:t>
            </a:r>
            <a:r>
              <a:rPr lang="en-GB" dirty="0">
                <a:latin typeface="Book Antiqua" panose="02040602050305030304" pitchFamily="18" charset="0"/>
              </a:rPr>
              <a:t>Vitalik and Gavin wood co-founded Ethereum</a:t>
            </a:r>
          </a:p>
          <a:p>
            <a:pPr marL="320040" lvl="1" indent="0">
              <a:buNone/>
            </a:pPr>
            <a:r>
              <a:rPr lang="en-GB" dirty="0">
                <a:latin typeface="Book Antiqua" panose="02040602050305030304" pitchFamily="18" charset="0"/>
              </a:rPr>
              <a:t>	</a:t>
            </a:r>
            <a:r>
              <a:rPr lang="en-GB" dirty="0" smtClean="0">
                <a:latin typeface="Book Antiqua" panose="02040602050305030304" pitchFamily="18" charset="0"/>
              </a:rPr>
              <a:t>	Gavin : </a:t>
            </a:r>
            <a:r>
              <a:rPr lang="en-GB" dirty="0">
                <a:latin typeface="Book Antiqua" panose="02040602050305030304" pitchFamily="18" charset="0"/>
              </a:rPr>
              <a:t>A secure Decentralized Generalised Transaction Ledger</a:t>
            </a:r>
          </a:p>
          <a:p>
            <a:pPr marL="320040" lvl="1" indent="0">
              <a:buNone/>
            </a:pPr>
            <a:endParaRPr lang="en-GB" dirty="0" smtClean="0">
              <a:latin typeface="Book Antiqua" panose="02040602050305030304" pitchFamily="18" charset="0"/>
            </a:endParaRPr>
          </a:p>
          <a:p>
            <a:pPr marL="320040" lvl="1" indent="0">
              <a:buNone/>
            </a:pPr>
            <a:r>
              <a:rPr lang="en-GB" dirty="0" smtClean="0">
                <a:latin typeface="Book Antiqua" panose="02040602050305030304" pitchFamily="18" charset="0"/>
              </a:rPr>
              <a:t>2015 : </a:t>
            </a:r>
            <a:r>
              <a:rPr lang="en-GB" dirty="0">
                <a:latin typeface="Book Antiqua" panose="02040602050305030304" pitchFamily="18" charset="0"/>
              </a:rPr>
              <a:t>Frontier version launched : July 30</a:t>
            </a:r>
            <a:r>
              <a:rPr lang="en-GB" baseline="30000" dirty="0">
                <a:latin typeface="Book Antiqua" panose="02040602050305030304" pitchFamily="18" charset="0"/>
              </a:rPr>
              <a:t>th</a:t>
            </a:r>
            <a:endParaRPr lang="en-GB" dirty="0">
              <a:latin typeface="Book Antiqua" panose="02040602050305030304" pitchFamily="18" charset="0"/>
            </a:endParaRPr>
          </a:p>
          <a:p>
            <a:pPr marL="320040" lvl="1" indent="0">
              <a:buNone/>
            </a:pPr>
            <a:r>
              <a:rPr lang="en-GB" dirty="0" smtClean="0">
                <a:latin typeface="Book Antiqua" panose="02040602050305030304" pitchFamily="18" charset="0"/>
              </a:rPr>
              <a:t>		May </a:t>
            </a:r>
            <a:r>
              <a:rPr lang="en-GB" dirty="0">
                <a:latin typeface="Book Antiqua" panose="02040602050305030304" pitchFamily="18" charset="0"/>
              </a:rPr>
              <a:t>2015: Olympic (Testnet)</a:t>
            </a:r>
          </a:p>
          <a:p>
            <a:pPr marL="320040" lvl="1" indent="0">
              <a:buNone/>
            </a:pPr>
            <a:r>
              <a:rPr lang="en-GB" dirty="0" smtClean="0">
                <a:latin typeface="Book Antiqua" panose="02040602050305030304" pitchFamily="18" charset="0"/>
              </a:rPr>
              <a:t>		Jul </a:t>
            </a:r>
            <a:r>
              <a:rPr lang="en-GB" dirty="0">
                <a:latin typeface="Book Antiqua" panose="02040602050305030304" pitchFamily="18" charset="0"/>
              </a:rPr>
              <a:t>2015 : Frontier</a:t>
            </a:r>
          </a:p>
          <a:p>
            <a:pPr marL="320040" lvl="1" indent="0">
              <a:buNone/>
            </a:pPr>
            <a:endParaRPr lang="en-GB" dirty="0" smtClean="0">
              <a:latin typeface="Book Antiqua" panose="02040602050305030304" pitchFamily="18" charset="0"/>
            </a:endParaRPr>
          </a:p>
          <a:p>
            <a:pPr marL="320040" lvl="1" indent="0">
              <a:buNone/>
            </a:pPr>
            <a:r>
              <a:rPr lang="en-GB" dirty="0" smtClean="0">
                <a:latin typeface="Book Antiqua" panose="02040602050305030304" pitchFamily="18" charset="0"/>
              </a:rPr>
              <a:t>Mar </a:t>
            </a:r>
            <a:r>
              <a:rPr lang="en-GB" dirty="0">
                <a:latin typeface="Book Antiqua" panose="02040602050305030304" pitchFamily="18" charset="0"/>
              </a:rPr>
              <a:t>2016:  </a:t>
            </a:r>
            <a:r>
              <a:rPr lang="en-GB" dirty="0" smtClean="0">
                <a:latin typeface="Book Antiqua" panose="02040602050305030304" pitchFamily="18" charset="0"/>
              </a:rPr>
              <a:t>Homestead</a:t>
            </a:r>
            <a:r>
              <a:rPr lang="en-GB" dirty="0">
                <a:latin typeface="Book Antiqua" panose="02040602050305030304" pitchFamily="18" charset="0"/>
              </a:rPr>
              <a:t>	</a:t>
            </a:r>
            <a:endParaRPr lang="en-US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452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39882" y="174103"/>
            <a:ext cx="8461087" cy="628437"/>
          </a:xfrm>
        </p:spPr>
        <p:txBody>
          <a:bodyPr>
            <a:noAutofit/>
          </a:bodyPr>
          <a:lstStyle/>
          <a:p>
            <a:r>
              <a:rPr lang="en-GB" sz="35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Smart Contracts</a:t>
            </a:r>
            <a:endParaRPr lang="en-US" sz="3500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9882" y="872490"/>
            <a:ext cx="1169600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Book Antiqua" panose="02040602050305030304" pitchFamily="18" charset="0"/>
              </a:rPr>
              <a:t>Smart Contract is the computer code , that lives in the nodes of the network</a:t>
            </a:r>
          </a:p>
          <a:p>
            <a:r>
              <a:rPr lang="en-GB" dirty="0" smtClean="0">
                <a:latin typeface="Book Antiqua" panose="02040602050305030304" pitchFamily="18" charset="0"/>
              </a:rPr>
              <a:t>Enforces the rules agreed by the participants</a:t>
            </a:r>
          </a:p>
          <a:p>
            <a:r>
              <a:rPr lang="en-GB" dirty="0" smtClean="0">
                <a:latin typeface="Book Antiqua" panose="02040602050305030304" pitchFamily="18" charset="0"/>
              </a:rPr>
              <a:t>Contracts can perform negotiated action</a:t>
            </a:r>
          </a:p>
          <a:p>
            <a:r>
              <a:rPr lang="en-GB" dirty="0" smtClean="0">
                <a:latin typeface="Book Antiqua" panose="02040602050305030304" pitchFamily="18" charset="0"/>
              </a:rPr>
              <a:t>In short contract holds the code that implements rules and actions</a:t>
            </a:r>
          </a:p>
          <a:p>
            <a:r>
              <a:rPr lang="en-GB" dirty="0" smtClean="0">
                <a:latin typeface="Book Antiqua" panose="02040602050305030304" pitchFamily="18" charset="0"/>
              </a:rPr>
              <a:t>Contract can be written in multiple languages</a:t>
            </a:r>
          </a:p>
          <a:p>
            <a:endParaRPr lang="en-GB" dirty="0">
              <a:latin typeface="Book Antiqua" panose="02040602050305030304" pitchFamily="18" charset="0"/>
            </a:endParaRPr>
          </a:p>
          <a:p>
            <a:endParaRPr lang="en-GB" dirty="0" smtClean="0">
              <a:latin typeface="Book Antiqua" panose="02040602050305030304" pitchFamily="18" charset="0"/>
            </a:endParaRPr>
          </a:p>
          <a:p>
            <a:endParaRPr lang="en-GB" dirty="0" smtClean="0">
              <a:latin typeface="Book Antiqua" panose="02040602050305030304" pitchFamily="18" charset="0"/>
            </a:endParaRPr>
          </a:p>
          <a:p>
            <a:endParaRPr lang="en-GB" dirty="0" smtClean="0">
              <a:latin typeface="Book Antiqua" panose="02040602050305030304" pitchFamily="18" charset="0"/>
            </a:endParaRPr>
          </a:p>
          <a:p>
            <a:endParaRPr lang="en-GB" dirty="0" smtClean="0">
              <a:latin typeface="Book Antiqua" panose="02040602050305030304" pitchFamily="18" charset="0"/>
            </a:endParaRPr>
          </a:p>
          <a:p>
            <a:endParaRPr lang="en-GB" dirty="0" smtClean="0">
              <a:latin typeface="Book Antiqua" panose="02040602050305030304" pitchFamily="18" charset="0"/>
            </a:endParaRPr>
          </a:p>
          <a:p>
            <a:endParaRPr lang="en-GB" dirty="0" smtClean="0">
              <a:latin typeface="Book Antiqua" panose="02040602050305030304" pitchFamily="18" charset="0"/>
            </a:endParaRPr>
          </a:p>
          <a:p>
            <a:endParaRPr lang="en-GB" dirty="0" smtClean="0">
              <a:latin typeface="Book Antiqua" panose="02040602050305030304" pitchFamily="18" charset="0"/>
            </a:endParaRPr>
          </a:p>
          <a:p>
            <a:endParaRPr lang="en-GB" dirty="0">
              <a:latin typeface="Book Antiqua" panose="02040602050305030304" pitchFamily="18" charset="0"/>
            </a:endParaRPr>
          </a:p>
          <a:p>
            <a:endParaRPr lang="en-GB" dirty="0" smtClean="0">
              <a:latin typeface="Book Antiqua" panose="02040602050305030304" pitchFamily="18" charset="0"/>
            </a:endParaRPr>
          </a:p>
          <a:p>
            <a:endParaRPr lang="en-GB" dirty="0">
              <a:latin typeface="Book Antiqua" panose="02040602050305030304" pitchFamily="18" charset="0"/>
            </a:endParaRPr>
          </a:p>
          <a:p>
            <a:endParaRPr lang="en-GB" dirty="0" smtClean="0">
              <a:latin typeface="Book Antiqua" panose="02040602050305030304" pitchFamily="18" charset="0"/>
            </a:endParaRPr>
          </a:p>
          <a:p>
            <a:endParaRPr lang="en-GB" dirty="0">
              <a:latin typeface="Book Antiqua" panose="02040602050305030304" pitchFamily="18" charset="0"/>
            </a:endParaRPr>
          </a:p>
          <a:p>
            <a:endParaRPr lang="en-GB" dirty="0" smtClean="0">
              <a:latin typeface="Book Antiqua" panose="02040602050305030304" pitchFamily="18" charset="0"/>
            </a:endParaRPr>
          </a:p>
          <a:p>
            <a:endParaRPr lang="en-GB" dirty="0">
              <a:latin typeface="Book Antiqua" panose="0204060205030503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781" y="2903847"/>
            <a:ext cx="1794630" cy="17946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797" y="4583881"/>
            <a:ext cx="1073814" cy="10738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563" y="4488804"/>
            <a:ext cx="1057069" cy="105706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953410" y="2708697"/>
            <a:ext cx="286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Book Antiqua" panose="02040602050305030304" pitchFamily="18" charset="0"/>
              </a:rPr>
              <a:t>2 .Holds Ethers in escrow</a:t>
            </a:r>
            <a:endParaRPr lang="en-GB" dirty="0">
              <a:latin typeface="Book Antiqua" panose="020406020503050303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5917869" y="3427053"/>
            <a:ext cx="2797335" cy="1211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381101">
            <a:off x="6509795" y="3598309"/>
            <a:ext cx="1755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Book Antiqua" panose="02040602050305030304" pitchFamily="18" charset="0"/>
              </a:rPr>
              <a:t>1 .Sends Ethers</a:t>
            </a:r>
            <a:endParaRPr lang="en-GB" dirty="0">
              <a:latin typeface="Book Antiqua" panose="02040602050305030304" pitchFamily="18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5852476" y="3885172"/>
            <a:ext cx="2719227" cy="1194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440158">
            <a:off x="6327981" y="4217464"/>
            <a:ext cx="211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Book Antiqua" panose="02040602050305030304" pitchFamily="18" charset="0"/>
              </a:rPr>
              <a:t>5 .Goods received</a:t>
            </a:r>
            <a:endParaRPr lang="en-GB" dirty="0">
              <a:latin typeface="Book Antiqua" panose="02040602050305030304" pitchFamily="18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2274026" y="3544884"/>
            <a:ext cx="2580404" cy="1042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20312845">
            <a:off x="1813721" y="3716925"/>
            <a:ext cx="318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Book Antiqua" panose="02040602050305030304" pitchFamily="18" charset="0"/>
              </a:rPr>
              <a:t>3 .Notification Ether received</a:t>
            </a:r>
            <a:endParaRPr lang="en-GB" dirty="0">
              <a:latin typeface="Book Antiqua" panose="02040602050305030304" pitchFamily="18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445915" y="4113087"/>
            <a:ext cx="2458389" cy="941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20327609">
            <a:off x="2757628" y="4175557"/>
            <a:ext cx="200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Book Antiqua" panose="02040602050305030304" pitchFamily="18" charset="0"/>
              </a:rPr>
              <a:t>4 .Goods shipped</a:t>
            </a:r>
            <a:endParaRPr lang="en-GB" dirty="0">
              <a:latin typeface="Book Antiqua" panose="02040602050305030304" pitchFamily="18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2661150" y="4463171"/>
            <a:ext cx="2610684" cy="1082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20245251">
            <a:off x="2523317" y="4621935"/>
            <a:ext cx="271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Book Antiqua" panose="02040602050305030304" pitchFamily="18" charset="0"/>
              </a:rPr>
              <a:t>5 .Release fund to seller</a:t>
            </a:r>
            <a:endParaRPr lang="en-GB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784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38667" y="255134"/>
            <a:ext cx="8949266" cy="701599"/>
          </a:xfrm>
        </p:spPr>
        <p:txBody>
          <a:bodyPr>
            <a:normAutofit/>
          </a:bodyPr>
          <a:lstStyle/>
          <a:p>
            <a:r>
              <a:rPr lang="en-US" sz="35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Today’s Agenda</a:t>
            </a:r>
            <a:endParaRPr lang="en-US" sz="3500" b="1" dirty="0">
              <a:solidFill>
                <a:schemeClr val="tx1">
                  <a:lumMod val="95000"/>
                  <a:lumOff val="5000"/>
                </a:schemeClr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72534" y="1084036"/>
            <a:ext cx="9084733" cy="4633183"/>
          </a:xfrm>
        </p:spPr>
        <p:txBody>
          <a:bodyPr>
            <a:no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Introduction</a:t>
            </a:r>
          </a:p>
          <a:p>
            <a:r>
              <a:rPr lang="en-GB" sz="2400" dirty="0">
                <a:latin typeface="Book Antiqua" panose="02040602050305030304" pitchFamily="18" charset="0"/>
              </a:rPr>
              <a:t>W</a:t>
            </a:r>
            <a:r>
              <a:rPr lang="en-US" sz="2400" dirty="0">
                <a:latin typeface="Book Antiqua" panose="02040602050305030304" pitchFamily="18" charset="0"/>
              </a:rPr>
              <a:t>hy Blockchain?</a:t>
            </a:r>
          </a:p>
          <a:p>
            <a:r>
              <a:rPr lang="en-GB" sz="2400" dirty="0">
                <a:latin typeface="Book Antiqua" panose="02040602050305030304" pitchFamily="18" charset="0"/>
              </a:rPr>
              <a:t>W</a:t>
            </a:r>
            <a:r>
              <a:rPr lang="en-US" sz="2400" dirty="0">
                <a:latin typeface="Book Antiqua" panose="02040602050305030304" pitchFamily="18" charset="0"/>
              </a:rPr>
              <a:t>hat is a Blockchain?</a:t>
            </a:r>
          </a:p>
          <a:p>
            <a:r>
              <a:rPr lang="en-GB" sz="2400" dirty="0">
                <a:latin typeface="Book Antiqua" panose="02040602050305030304" pitchFamily="18" charset="0"/>
              </a:rPr>
              <a:t>Centralized and Decentralized</a:t>
            </a:r>
          </a:p>
          <a:p>
            <a:r>
              <a:rPr lang="en-GB" sz="2400" dirty="0">
                <a:latin typeface="Book Antiqua" panose="02040602050305030304" pitchFamily="18" charset="0"/>
              </a:rPr>
              <a:t>Value &amp; Asset management using Blockchain</a:t>
            </a:r>
          </a:p>
          <a:p>
            <a:r>
              <a:rPr lang="en-GB" sz="2400" dirty="0">
                <a:latin typeface="Book Antiqua" panose="02040602050305030304" pitchFamily="18" charset="0"/>
              </a:rPr>
              <a:t>DLT</a:t>
            </a:r>
          </a:p>
          <a:p>
            <a:r>
              <a:rPr lang="en-GB" sz="2400" dirty="0">
                <a:latin typeface="Book Antiqua" panose="02040602050305030304" pitchFamily="18" charset="0"/>
              </a:rPr>
              <a:t>Hashing</a:t>
            </a:r>
          </a:p>
          <a:p>
            <a:r>
              <a:rPr lang="en-GB" sz="2400" dirty="0">
                <a:latin typeface="Book Antiqua" panose="02040602050305030304" pitchFamily="18" charset="0"/>
              </a:rPr>
              <a:t>Blocks and chaining</a:t>
            </a:r>
          </a:p>
          <a:p>
            <a:endParaRPr lang="en-GB" sz="24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048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39882" y="174103"/>
            <a:ext cx="8461087" cy="628437"/>
          </a:xfrm>
        </p:spPr>
        <p:txBody>
          <a:bodyPr>
            <a:noAutofit/>
          </a:bodyPr>
          <a:lstStyle/>
          <a:p>
            <a:r>
              <a:rPr lang="en-GB" sz="35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How does it work?</a:t>
            </a:r>
            <a:endParaRPr lang="en-US" sz="3500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554" y="2989606"/>
            <a:ext cx="2124724" cy="2090998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4590136" y="2427592"/>
            <a:ext cx="3115589" cy="19672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983409" y="2101721"/>
            <a:ext cx="2820140" cy="12886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484858" y="1097279"/>
            <a:ext cx="4995949" cy="2576946"/>
            <a:chOff x="249382" y="1612669"/>
            <a:chExt cx="4995949" cy="2576946"/>
          </a:xfrm>
        </p:grpSpPr>
        <p:sp>
          <p:nvSpPr>
            <p:cNvPr id="25" name="Oval 24"/>
            <p:cNvSpPr/>
            <p:nvPr/>
          </p:nvSpPr>
          <p:spPr>
            <a:xfrm>
              <a:off x="249382" y="1612669"/>
              <a:ext cx="4995949" cy="25769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1593" y="2610196"/>
              <a:ext cx="1416624" cy="11163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9391" y="3200400"/>
              <a:ext cx="1335795" cy="847898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6314" y="1831505"/>
              <a:ext cx="966414" cy="1048210"/>
            </a:xfrm>
            <a:prstGeom prst="rect">
              <a:avLst/>
            </a:prstGeom>
          </p:spPr>
        </p:pic>
        <p:cxnSp>
          <p:nvCxnSpPr>
            <p:cNvPr id="29" name="Straight Arrow Connector 28"/>
            <p:cNvCxnSpPr/>
            <p:nvPr/>
          </p:nvCxnSpPr>
          <p:spPr>
            <a:xfrm>
              <a:off x="2572124" y="2301423"/>
              <a:ext cx="1416624" cy="63137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V="1">
              <a:off x="2680277" y="3093141"/>
              <a:ext cx="1200319" cy="5104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/>
          <p:cNvSpPr/>
          <p:nvPr/>
        </p:nvSpPr>
        <p:spPr>
          <a:xfrm>
            <a:off x="956656" y="4303468"/>
            <a:ext cx="4524151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Wallet for managing Ethers</a:t>
            </a:r>
          </a:p>
          <a:p>
            <a:pPr marL="800100" lvl="2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Smart contracts</a:t>
            </a:r>
          </a:p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Decentralized Apps (DAPP)</a:t>
            </a:r>
          </a:p>
          <a:p>
            <a:pPr marL="800100" lvl="2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Interact with contracts on n/w</a:t>
            </a:r>
          </a:p>
        </p:txBody>
      </p:sp>
    </p:spTree>
    <p:extLst>
      <p:ext uri="{BB962C8B-B14F-4D97-AF65-F5344CB8AC3E}">
        <p14:creationId xmlns:p14="http://schemas.microsoft.com/office/powerpoint/2010/main" val="3384438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39882" y="174103"/>
            <a:ext cx="8461087" cy="628437"/>
          </a:xfrm>
        </p:spPr>
        <p:txBody>
          <a:bodyPr>
            <a:noAutofit/>
          </a:bodyPr>
          <a:lstStyle/>
          <a:p>
            <a:r>
              <a:rPr lang="en-GB" sz="35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DAO/DAC</a:t>
            </a:r>
            <a:endParaRPr lang="en-US" sz="3500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0CDCC692-E3BD-4ED8-B580-92396A6133F3}"/>
              </a:ext>
            </a:extLst>
          </p:cNvPr>
          <p:cNvSpPr txBox="1"/>
          <p:nvPr/>
        </p:nvSpPr>
        <p:spPr>
          <a:xfrm>
            <a:off x="639882" y="902969"/>
            <a:ext cx="8789868" cy="2544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Collection of smart contracts</a:t>
            </a:r>
          </a:p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They are all self executing immutably /Automatically in a Blockchain</a:t>
            </a:r>
          </a:p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Organization 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is a collection of agreements – different parties  has different things to do .</a:t>
            </a:r>
          </a:p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Replacing 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agreements with smart contract  that is nothing but replacing the organization with DAO</a:t>
            </a:r>
          </a:p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This 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leads to man machine interaction – IOT	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624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39882" y="174103"/>
            <a:ext cx="8461087" cy="628437"/>
          </a:xfrm>
        </p:spPr>
        <p:txBody>
          <a:bodyPr>
            <a:noAutofit/>
          </a:bodyPr>
          <a:lstStyle/>
          <a:p>
            <a:r>
              <a:rPr lang="en-GB" sz="35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Uber</a:t>
            </a:r>
            <a:endParaRPr lang="en-US" sz="3500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0CDCC692-E3BD-4ED8-B580-92396A6133F3}"/>
              </a:ext>
            </a:extLst>
          </p:cNvPr>
          <p:cNvSpPr txBox="1"/>
          <p:nvPr/>
        </p:nvSpPr>
        <p:spPr>
          <a:xfrm>
            <a:off x="639882" y="973990"/>
            <a:ext cx="8789868" cy="2395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Uber is device that allows you to </a:t>
            </a:r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book a car 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for yourself  using a mobile app</a:t>
            </a:r>
          </a:p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Driver 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comes and you reach the destination </a:t>
            </a:r>
          </a:p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Mobile 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app </a:t>
            </a:r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processes 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the payment</a:t>
            </a:r>
          </a:p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Now 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fit in the AI to this equation – Self driving Car</a:t>
            </a:r>
          </a:p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Let 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everything be in Blockchain – Automation to the fullest</a:t>
            </a:r>
          </a:p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Is 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this DAO</a:t>
            </a:r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?</a:t>
            </a:r>
            <a:r>
              <a:rPr lang="en-GB" dirty="0" smtClean="0">
                <a:latin typeface="Book Antiqua" panose="02040602050305030304" pitchFamily="18" charset="0"/>
              </a:rPr>
              <a:t>	</a:t>
            </a:r>
            <a:endParaRPr lang="en-US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93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39882" y="174103"/>
            <a:ext cx="8461087" cy="628437"/>
          </a:xfrm>
        </p:spPr>
        <p:txBody>
          <a:bodyPr>
            <a:noAutofit/>
          </a:bodyPr>
          <a:lstStyle/>
          <a:p>
            <a:r>
              <a:rPr lang="en-GB" sz="35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Other Interesting Projects</a:t>
            </a:r>
            <a:endParaRPr lang="en-US" sz="3500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0CDCC692-E3BD-4ED8-B580-92396A6133F3}"/>
              </a:ext>
            </a:extLst>
          </p:cNvPr>
          <p:cNvSpPr txBox="1"/>
          <p:nvPr/>
        </p:nvSpPr>
        <p:spPr>
          <a:xfrm>
            <a:off x="639882" y="973990"/>
            <a:ext cx="8789868" cy="2267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Walmart supply chain management in partnership with IBM</a:t>
            </a:r>
          </a:p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Tracking 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pork products across China</a:t>
            </a:r>
          </a:p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Reduced 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the time it takes to track food from days to minutes</a:t>
            </a:r>
          </a:p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1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% of  reduction in food borne disease in USA  = $700 B saving</a:t>
            </a:r>
          </a:p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48 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M people in USA become ill from food borne </a:t>
            </a:r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diseases</a:t>
            </a:r>
            <a:endParaRPr lang="en-GB" dirty="0" smtClean="0">
              <a:latin typeface="Book Antiqua" panose="02040602050305030304" pitchFamily="18" charset="0"/>
            </a:endParaRPr>
          </a:p>
          <a:p>
            <a:r>
              <a:rPr lang="en-GB" dirty="0" smtClean="0">
                <a:latin typeface="Book Antiqua" panose="02040602050305030304" pitchFamily="18" charset="0"/>
              </a:rPr>
              <a:t>	</a:t>
            </a:r>
            <a:endParaRPr lang="en-US" dirty="0">
              <a:latin typeface="Book Antiqua" panose="0204060205030503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02" y="3412727"/>
            <a:ext cx="6389500" cy="299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851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39882" y="174103"/>
            <a:ext cx="8461087" cy="628437"/>
          </a:xfrm>
        </p:spPr>
        <p:txBody>
          <a:bodyPr>
            <a:noAutofit/>
          </a:bodyPr>
          <a:lstStyle/>
          <a:p>
            <a:r>
              <a:rPr lang="en-GB" sz="35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Real Estate</a:t>
            </a:r>
            <a:endParaRPr lang="en-US" sz="3500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0CDCC692-E3BD-4ED8-B580-92396A6133F3}"/>
              </a:ext>
            </a:extLst>
          </p:cNvPr>
          <p:cNvSpPr txBox="1"/>
          <p:nvPr/>
        </p:nvSpPr>
        <p:spPr>
          <a:xfrm>
            <a:off x="639882" y="973990"/>
            <a:ext cx="8789868" cy="199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ANZ and Westpac</a:t>
            </a:r>
          </a:p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Partnership with IBM</a:t>
            </a:r>
          </a:p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Use case : Digitized Commercial property lease guarantees</a:t>
            </a:r>
          </a:p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Increased transparency</a:t>
            </a:r>
          </a:p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Reduced Risk, Error and Fraud	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Book Antiqua" panose="0204060205030503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69" y="3135728"/>
            <a:ext cx="6973810" cy="342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149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39882" y="174103"/>
            <a:ext cx="8461087" cy="628437"/>
          </a:xfrm>
        </p:spPr>
        <p:txBody>
          <a:bodyPr>
            <a:noAutofit/>
          </a:bodyPr>
          <a:lstStyle/>
          <a:p>
            <a:r>
              <a:rPr lang="en-GB" sz="35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Insurance</a:t>
            </a:r>
            <a:endParaRPr lang="en-US" sz="3500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0CDCC692-E3BD-4ED8-B580-92396A6133F3}"/>
              </a:ext>
            </a:extLst>
          </p:cNvPr>
          <p:cNvSpPr txBox="1"/>
          <p:nvPr/>
        </p:nvSpPr>
        <p:spPr>
          <a:xfrm>
            <a:off x="311101" y="973990"/>
            <a:ext cx="8789868" cy="3503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Maersk</a:t>
            </a:r>
          </a:p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Partnership with MS</a:t>
            </a:r>
          </a:p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Shipping insurance – 20 WK  proof of concept</a:t>
            </a:r>
          </a:p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Make auditing aspects of shipping supply chain easier</a:t>
            </a:r>
          </a:p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Improve tamper resistance</a:t>
            </a:r>
          </a:p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Sharing of data in real-time</a:t>
            </a:r>
          </a:p>
          <a:p>
            <a:pPr marL="320040" lvl="1" indent="0">
              <a:buNone/>
            </a:pPr>
            <a:endParaRPr lang="en-GB" dirty="0" smtClean="0">
              <a:latin typeface="Book Antiqua" panose="02040602050305030304" pitchFamily="18" charset="0"/>
            </a:endParaRPr>
          </a:p>
          <a:p>
            <a:pPr marL="320040" lvl="1" indent="0">
              <a:buNone/>
            </a:pPr>
            <a:endParaRPr lang="en-GB" dirty="0" smtClean="0">
              <a:latin typeface="Book Antiqua" panose="02040602050305030304" pitchFamily="18" charset="0"/>
            </a:endParaRPr>
          </a:p>
          <a:p>
            <a:r>
              <a:rPr lang="en-GB" dirty="0" smtClean="0">
                <a:latin typeface="Book Antiqua" panose="02040602050305030304" pitchFamily="18" charset="0"/>
              </a:rPr>
              <a:t>	</a:t>
            </a:r>
          </a:p>
          <a:p>
            <a:r>
              <a:rPr lang="en-GB" dirty="0" smtClean="0">
                <a:latin typeface="Book Antiqua" panose="02040602050305030304" pitchFamily="18" charset="0"/>
              </a:rPr>
              <a:t>	</a:t>
            </a:r>
            <a:endParaRPr lang="en-US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521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9258" y="174103"/>
            <a:ext cx="8461087" cy="628437"/>
          </a:xfrm>
        </p:spPr>
        <p:txBody>
          <a:bodyPr>
            <a:noAutofit/>
          </a:bodyPr>
          <a:lstStyle/>
          <a:p>
            <a:r>
              <a:rPr lang="en-GB" sz="35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Certificates of Authenticity</a:t>
            </a:r>
            <a:br>
              <a:rPr lang="en-GB" sz="35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</a:br>
            <a:endParaRPr lang="en-US" sz="3500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0CDCC692-E3BD-4ED8-B580-92396A6133F3}"/>
              </a:ext>
            </a:extLst>
          </p:cNvPr>
          <p:cNvSpPr txBox="1"/>
          <p:nvPr/>
        </p:nvSpPr>
        <p:spPr>
          <a:xfrm>
            <a:off x="639882" y="973990"/>
            <a:ext cx="8789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Book Antiqua" panose="02040602050305030304" pitchFamily="18" charset="0"/>
              </a:rPr>
              <a:t>	</a:t>
            </a:r>
          </a:p>
          <a:p>
            <a:r>
              <a:rPr lang="en-GB" dirty="0" smtClean="0">
                <a:latin typeface="Book Antiqua" panose="02040602050305030304" pitchFamily="18" charset="0"/>
              </a:rPr>
              <a:t>	</a:t>
            </a:r>
            <a:endParaRPr lang="en-US" dirty="0">
              <a:latin typeface="Book Antiqua" panose="0204060205030503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58" y="973990"/>
            <a:ext cx="6243490" cy="30379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9882" y="4339244"/>
            <a:ext cx="6450874" cy="2267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In partnership with  Deloitte</a:t>
            </a:r>
          </a:p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Instant verification of certificate</a:t>
            </a:r>
          </a:p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90,000 certificate</a:t>
            </a:r>
          </a:p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Improve tamper resistance</a:t>
            </a:r>
          </a:p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Reduce fraud and counterfeiting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5851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39882" y="174103"/>
            <a:ext cx="8461087" cy="628437"/>
          </a:xfrm>
        </p:spPr>
        <p:txBody>
          <a:bodyPr>
            <a:noAutofit/>
          </a:bodyPr>
          <a:lstStyle/>
          <a:p>
            <a:r>
              <a:rPr lang="en-GB" sz="35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Humanitarian aid</a:t>
            </a:r>
            <a:br>
              <a:rPr lang="en-GB" sz="35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</a:br>
            <a:endParaRPr lang="en-US" sz="3500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0CDCC692-E3BD-4ED8-B580-92396A6133F3}"/>
              </a:ext>
            </a:extLst>
          </p:cNvPr>
          <p:cNvSpPr txBox="1"/>
          <p:nvPr/>
        </p:nvSpPr>
        <p:spPr>
          <a:xfrm>
            <a:off x="639882" y="973990"/>
            <a:ext cx="8789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Book Antiqua" panose="02040602050305030304" pitchFamily="18" charset="0"/>
              </a:rPr>
              <a:t>	</a:t>
            </a:r>
          </a:p>
          <a:p>
            <a:r>
              <a:rPr lang="en-GB" dirty="0" smtClean="0">
                <a:latin typeface="Book Antiqua" panose="02040602050305030304" pitchFamily="18" charset="0"/>
              </a:rPr>
              <a:t>	</a:t>
            </a:r>
            <a:endParaRPr lang="en-US" dirty="0">
              <a:latin typeface="Book Antiqua" panose="0204060205030503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82" y="923649"/>
            <a:ext cx="5536474" cy="36654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771" y="4962698"/>
            <a:ext cx="6716684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UN world food programme</a:t>
            </a:r>
          </a:p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Uses Ethereum to Aid Syrian Refugees</a:t>
            </a:r>
          </a:p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10,000 Syrian refugee living in the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Azraq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 camp in Jordan</a:t>
            </a:r>
          </a:p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Increased </a:t>
            </a:r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transparency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6572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39882" y="174103"/>
            <a:ext cx="8461087" cy="628437"/>
          </a:xfrm>
        </p:spPr>
        <p:txBody>
          <a:bodyPr>
            <a:noAutofit/>
          </a:bodyPr>
          <a:lstStyle/>
          <a:p>
            <a:r>
              <a:rPr lang="en-GB" sz="35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Key Project</a:t>
            </a:r>
            <a:endParaRPr lang="en-US" sz="3500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05348" y="2758985"/>
            <a:ext cx="8290931" cy="6284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20040" lvl="1" indent="0">
              <a:buNone/>
            </a:pPr>
            <a:r>
              <a:rPr lang="en-GB" sz="3200" dirty="0">
                <a:latin typeface="Book Antiqua" panose="02040602050305030304" pitchFamily="18" charset="0"/>
              </a:rPr>
              <a:t>Decentralised autonomous Assisted Living</a:t>
            </a:r>
            <a:endParaRPr lang="en-US" sz="32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174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39882" y="174103"/>
            <a:ext cx="8461087" cy="628437"/>
          </a:xfrm>
        </p:spPr>
        <p:txBody>
          <a:bodyPr>
            <a:noAutofit/>
          </a:bodyPr>
          <a:lstStyle/>
          <a:p>
            <a:r>
              <a:rPr lang="en-GB" sz="35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What next?</a:t>
            </a:r>
            <a:endParaRPr lang="en-US" sz="3500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040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38667" y="255134"/>
            <a:ext cx="8949266" cy="701599"/>
          </a:xfrm>
        </p:spPr>
        <p:txBody>
          <a:bodyPr>
            <a:normAutofit/>
          </a:bodyPr>
          <a:lstStyle/>
          <a:p>
            <a:r>
              <a:rPr lang="en-US" sz="35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Today’s Agenda cont..</a:t>
            </a:r>
            <a:endParaRPr lang="en-US" sz="3500" b="1" dirty="0">
              <a:solidFill>
                <a:schemeClr val="tx1">
                  <a:lumMod val="95000"/>
                  <a:lumOff val="5000"/>
                </a:schemeClr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72534" y="1084036"/>
            <a:ext cx="9084733" cy="5469164"/>
          </a:xfrm>
        </p:spPr>
        <p:txBody>
          <a:bodyPr>
            <a:noAutofit/>
          </a:bodyPr>
          <a:lstStyle/>
          <a:p>
            <a:r>
              <a:rPr lang="en-GB" sz="2400" dirty="0">
                <a:latin typeface="Book Antiqua" panose="02040602050305030304" pitchFamily="18" charset="0"/>
              </a:rPr>
              <a:t>Consensus</a:t>
            </a:r>
          </a:p>
          <a:p>
            <a:r>
              <a:rPr lang="en-GB" sz="2400" dirty="0">
                <a:latin typeface="Book Antiqua" panose="02040602050305030304" pitchFamily="18" charset="0"/>
              </a:rPr>
              <a:t>Ethereum</a:t>
            </a:r>
          </a:p>
          <a:p>
            <a:r>
              <a:rPr lang="en-GB" sz="2400" dirty="0">
                <a:latin typeface="Book Antiqua" panose="02040602050305030304" pitchFamily="18" charset="0"/>
              </a:rPr>
              <a:t>Smart contracts</a:t>
            </a:r>
          </a:p>
          <a:p>
            <a:r>
              <a:rPr lang="en-GB" sz="2400" dirty="0">
                <a:latin typeface="Book Antiqua" panose="02040602050305030304" pitchFamily="18" charset="0"/>
              </a:rPr>
              <a:t>DAOs/DACs</a:t>
            </a:r>
          </a:p>
          <a:p>
            <a:r>
              <a:rPr lang="en-GB" sz="2400" dirty="0">
                <a:latin typeface="Book Antiqua" panose="02040602050305030304" pitchFamily="18" charset="0"/>
              </a:rPr>
              <a:t>Blockchain projects</a:t>
            </a:r>
          </a:p>
          <a:p>
            <a:r>
              <a:rPr lang="en-GB" sz="2400" dirty="0">
                <a:latin typeface="Book Antiqua" panose="02040602050305030304" pitchFamily="18" charset="0"/>
              </a:rPr>
              <a:t>Blockchain Biz cases</a:t>
            </a:r>
          </a:p>
          <a:p>
            <a:endParaRPr lang="en-GB" sz="24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46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39882" y="174103"/>
            <a:ext cx="8461087" cy="628437"/>
          </a:xfrm>
        </p:spPr>
        <p:txBody>
          <a:bodyPr>
            <a:noAutofit/>
          </a:bodyPr>
          <a:lstStyle/>
          <a:p>
            <a:endParaRPr lang="en-US" sz="3500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CDCC692-E3BD-4ED8-B580-92396A6133F3}"/>
              </a:ext>
            </a:extLst>
          </p:cNvPr>
          <p:cNvSpPr txBox="1"/>
          <p:nvPr/>
        </p:nvSpPr>
        <p:spPr>
          <a:xfrm>
            <a:off x="639881" y="973990"/>
            <a:ext cx="8461087" cy="2580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Try Downloading </a:t>
            </a:r>
            <a:r>
              <a:rPr lang="en-GB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Ethererum</a:t>
            </a: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en-GB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Node and </a:t>
            </a: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Wallet</a:t>
            </a:r>
          </a:p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Visit etherscan.io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Book Antiqua" panose="02040602050305030304" pitchFamily="18" charset="0"/>
            </a:endParaRPr>
          </a:p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Inspect the blocks generated and content of the block</a:t>
            </a:r>
          </a:p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Distinguish between Contract invocation and Ether </a:t>
            </a:r>
            <a:r>
              <a:rPr lang="en-GB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transfer</a:t>
            </a:r>
          </a:p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Look into some real-time Contracts and understand how they work</a:t>
            </a:r>
          </a:p>
          <a:p>
            <a:pPr marL="342900" lvl="1" indent="-342900" algn="just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Visit Ethereum Blog</a:t>
            </a:r>
            <a:endParaRPr lang="en-GB" sz="2000" dirty="0">
              <a:solidFill>
                <a:schemeClr val="tx1">
                  <a:lumMod val="75000"/>
                  <a:lumOff val="25000"/>
                </a:schemeClr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752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429934" y="2703318"/>
            <a:ext cx="5740399" cy="81034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Thank You!</a:t>
            </a:r>
            <a:endParaRPr lang="en-US" sz="5000" dirty="0">
              <a:solidFill>
                <a:schemeClr val="tx1">
                  <a:lumMod val="95000"/>
                  <a:lumOff val="5000"/>
                </a:schemeClr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051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38667" y="255134"/>
            <a:ext cx="8949266" cy="701599"/>
          </a:xfrm>
        </p:spPr>
        <p:txBody>
          <a:bodyPr>
            <a:normAutofit/>
          </a:bodyPr>
          <a:lstStyle/>
          <a:p>
            <a:r>
              <a:rPr lang="en-US" sz="3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Introduction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72534" y="1084036"/>
            <a:ext cx="9084733" cy="5469164"/>
          </a:xfrm>
        </p:spPr>
        <p:txBody>
          <a:bodyPr>
            <a:noAutofit/>
          </a:bodyPr>
          <a:lstStyle/>
          <a:p>
            <a:r>
              <a:rPr lang="en-GB" sz="2400" dirty="0">
                <a:solidFill>
                  <a:schemeClr val="tx1"/>
                </a:solidFill>
                <a:latin typeface="Book Antiqua" panose="02040602050305030304" pitchFamily="18" charset="0"/>
              </a:rPr>
              <a:t>Having accurate information and way to verify the sources of things when you are dealing in a situation of transaction of value is essential?</a:t>
            </a:r>
          </a:p>
          <a:p>
            <a:r>
              <a:rPr lang="en-GB" sz="2400" dirty="0">
                <a:latin typeface="Book Antiqua" panose="02040602050305030304" pitchFamily="18" charset="0"/>
              </a:rPr>
              <a:t>So we need a reliable system that we can </a:t>
            </a:r>
            <a:r>
              <a:rPr lang="en-GB" sz="2400" dirty="0" smtClean="0">
                <a:latin typeface="Book Antiqua" panose="02040602050305030304" pitchFamily="18" charset="0"/>
              </a:rPr>
              <a:t>trust</a:t>
            </a:r>
          </a:p>
          <a:p>
            <a:r>
              <a:rPr lang="en-GB" sz="2400" dirty="0" smtClean="0">
                <a:latin typeface="Book Antiqua" panose="02040602050305030304" pitchFamily="18" charset="0"/>
              </a:rPr>
              <a:t>Todays </a:t>
            </a:r>
            <a:r>
              <a:rPr lang="en-GB" sz="2400" dirty="0">
                <a:latin typeface="Book Antiqua" panose="02040602050305030304" pitchFamily="18" charset="0"/>
              </a:rPr>
              <a:t>world</a:t>
            </a:r>
          </a:p>
          <a:p>
            <a:pPr lvl="1"/>
            <a:r>
              <a:rPr lang="en-GB" sz="2400" dirty="0">
                <a:latin typeface="Book Antiqua" panose="02040602050305030304" pitchFamily="18" charset="0"/>
              </a:rPr>
              <a:t>Internet fraud</a:t>
            </a:r>
          </a:p>
          <a:p>
            <a:pPr lvl="1"/>
            <a:r>
              <a:rPr lang="en-GB" sz="2400" dirty="0">
                <a:latin typeface="Book Antiqua" panose="02040602050305030304" pitchFamily="18" charset="0"/>
              </a:rPr>
              <a:t>Malware </a:t>
            </a:r>
          </a:p>
          <a:p>
            <a:pPr lvl="1"/>
            <a:r>
              <a:rPr lang="en-GB" sz="2400" dirty="0">
                <a:latin typeface="Book Antiqua" panose="02040602050305030304" pitchFamily="18" charset="0"/>
              </a:rPr>
              <a:t>Cyber attacks on banks/ISP</a:t>
            </a:r>
          </a:p>
          <a:p>
            <a:pPr lvl="1"/>
            <a:r>
              <a:rPr lang="en-GB" sz="2400" dirty="0">
                <a:latin typeface="Book Antiqua" panose="02040602050305030304" pitchFamily="18" charset="0"/>
              </a:rPr>
              <a:t>Lack of transparency /fantastic net neutrality</a:t>
            </a:r>
          </a:p>
          <a:p>
            <a:r>
              <a:rPr lang="en-GB" sz="2400" dirty="0">
                <a:latin typeface="Book Antiqua" panose="02040602050305030304" pitchFamily="18" charset="0"/>
              </a:rPr>
              <a:t>How can we trust the integrity &amp; quality of the information we are getting?</a:t>
            </a:r>
          </a:p>
          <a:p>
            <a:endParaRPr lang="en-GB" sz="2400" dirty="0">
              <a:latin typeface="Book Antiqua" panose="02040602050305030304" pitchFamily="18" charset="0"/>
            </a:endParaRPr>
          </a:p>
          <a:p>
            <a:endParaRPr lang="en-GB" sz="24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578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38667" y="255134"/>
            <a:ext cx="8949266" cy="701599"/>
          </a:xfrm>
        </p:spPr>
        <p:txBody>
          <a:bodyPr>
            <a:normAutofit/>
          </a:bodyPr>
          <a:lstStyle/>
          <a:p>
            <a:r>
              <a:rPr lang="en-US" sz="35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Introduction cont..</a:t>
            </a:r>
            <a:endParaRPr lang="en-US" sz="3500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72534" y="1084036"/>
            <a:ext cx="9084733" cy="5469164"/>
          </a:xfrm>
        </p:spPr>
        <p:txBody>
          <a:bodyPr>
            <a:noAutofit/>
          </a:bodyPr>
          <a:lstStyle/>
          <a:p>
            <a:r>
              <a:rPr lang="en-GB" sz="2400" dirty="0">
                <a:latin typeface="Book Antiqua" panose="02040602050305030304" pitchFamily="18" charset="0"/>
              </a:rPr>
              <a:t>The answer is </a:t>
            </a:r>
            <a:r>
              <a:rPr lang="en-GB" sz="2400" dirty="0" smtClean="0">
                <a:latin typeface="Book Antiqua" panose="02040602050305030304" pitchFamily="18" charset="0"/>
              </a:rPr>
              <a:t>Blockchain</a:t>
            </a:r>
            <a:endParaRPr lang="en-GB" sz="2400" dirty="0">
              <a:latin typeface="Book Antiqua" panose="02040602050305030304" pitchFamily="18" charset="0"/>
            </a:endParaRPr>
          </a:p>
          <a:p>
            <a:r>
              <a:rPr lang="en-GB" sz="2400" dirty="0">
                <a:latin typeface="Book Antiqua" panose="02040602050305030304" pitchFamily="18" charset="0"/>
              </a:rPr>
              <a:t>It can provide us a single source of truth</a:t>
            </a:r>
          </a:p>
          <a:p>
            <a:pPr lvl="1"/>
            <a:r>
              <a:rPr lang="en-GB" sz="2400" dirty="0">
                <a:latin typeface="Book Antiqua" panose="02040602050305030304" pitchFamily="18" charset="0"/>
              </a:rPr>
              <a:t>Tamper proof</a:t>
            </a:r>
          </a:p>
          <a:p>
            <a:pPr lvl="1"/>
            <a:r>
              <a:rPr lang="en-GB" sz="2400" dirty="0">
                <a:latin typeface="Book Antiqua" panose="02040602050305030304" pitchFamily="18" charset="0"/>
              </a:rPr>
              <a:t>Verifiable</a:t>
            </a:r>
          </a:p>
          <a:p>
            <a:pPr lvl="1"/>
            <a:r>
              <a:rPr lang="en-GB" sz="2400" dirty="0">
                <a:latin typeface="Book Antiqua" panose="02040602050305030304" pitchFamily="18" charset="0"/>
              </a:rPr>
              <a:t>Can’t change</a:t>
            </a:r>
          </a:p>
          <a:p>
            <a:endParaRPr lang="en-GB" sz="2400" dirty="0">
              <a:latin typeface="Book Antiqua" panose="02040602050305030304" pitchFamily="18" charset="0"/>
            </a:endParaRPr>
          </a:p>
          <a:p>
            <a:endParaRPr lang="en-GB" sz="24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806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38667" y="255134"/>
            <a:ext cx="8949266" cy="701599"/>
          </a:xfrm>
        </p:spPr>
        <p:txBody>
          <a:bodyPr>
            <a:normAutofit/>
          </a:bodyPr>
          <a:lstStyle/>
          <a:p>
            <a:r>
              <a:rPr lang="en-US" sz="35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What is Blockchain?</a:t>
            </a:r>
            <a:endParaRPr lang="en-US" sz="3500" b="1" dirty="0">
              <a:solidFill>
                <a:schemeClr val="tx1">
                  <a:lumMod val="95000"/>
                  <a:lumOff val="5000"/>
                </a:schemeClr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72534" y="1084036"/>
            <a:ext cx="9084733" cy="5469164"/>
          </a:xfrm>
        </p:spPr>
        <p:txBody>
          <a:bodyPr>
            <a:noAutofit/>
          </a:bodyPr>
          <a:lstStyle/>
          <a:p>
            <a:r>
              <a:rPr lang="en-GB" sz="2400" dirty="0" smtClean="0">
                <a:latin typeface="Book Antiqua" panose="02040602050305030304" pitchFamily="18" charset="0"/>
              </a:rPr>
              <a:t>Definition of Blockchain</a:t>
            </a:r>
          </a:p>
          <a:p>
            <a:pPr marL="400050" lvl="1" indent="0">
              <a:buNone/>
            </a:pPr>
            <a:r>
              <a:rPr lang="en-GB" sz="2400" dirty="0" smtClean="0">
                <a:latin typeface="Book Antiqua" panose="02040602050305030304" pitchFamily="18" charset="0"/>
              </a:rPr>
              <a:t>“</a:t>
            </a:r>
            <a:r>
              <a:rPr lang="en-GB" sz="2400" dirty="0">
                <a:latin typeface="Book Antiqua" panose="02040602050305030304" pitchFamily="18" charset="0"/>
              </a:rPr>
              <a:t>Blockchain is a continuously growing decentralized ,digital ledger which keeps a permanent record of all the transactions that have taken place ,in a secure chronological and immutable way”</a:t>
            </a:r>
            <a:endParaRPr lang="en-US" sz="2400" dirty="0">
              <a:latin typeface="Book Antiqua" panose="02040602050305030304" pitchFamily="18" charset="0"/>
            </a:endParaRPr>
          </a:p>
          <a:p>
            <a:endParaRPr lang="en-GB" sz="20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496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634998" y="1244600"/>
            <a:ext cx="17356" cy="2963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38667" y="255134"/>
            <a:ext cx="8949266" cy="701599"/>
          </a:xfrm>
        </p:spPr>
        <p:txBody>
          <a:bodyPr>
            <a:normAutofit/>
          </a:bodyPr>
          <a:lstStyle/>
          <a:p>
            <a:r>
              <a:rPr lang="en-US" sz="35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What is Blockchain?</a:t>
            </a:r>
            <a:endParaRPr lang="en-US" sz="3500" b="1" dirty="0">
              <a:solidFill>
                <a:schemeClr val="tx1">
                  <a:lumMod val="95000"/>
                  <a:lumOff val="5000"/>
                </a:schemeClr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31800" y="999370"/>
            <a:ext cx="9084733" cy="5469164"/>
          </a:xfrm>
        </p:spPr>
        <p:txBody>
          <a:bodyPr>
            <a:noAutofit/>
          </a:bodyPr>
          <a:lstStyle/>
          <a:p>
            <a:pPr>
              <a:buSzPct val="125000"/>
              <a:buBlip>
                <a:blip r:embed="rId2"/>
              </a:buBlip>
            </a:pPr>
            <a:r>
              <a:rPr lang="en-GB" sz="2400" dirty="0">
                <a:latin typeface="Book Antiqua" panose="02040602050305030304" pitchFamily="18" charset="0"/>
              </a:rPr>
              <a:t>It is ledger</a:t>
            </a:r>
          </a:p>
          <a:p>
            <a:pPr>
              <a:buSzPct val="125000"/>
              <a:buBlip>
                <a:blip r:embed="rId2"/>
              </a:buBlip>
            </a:pPr>
            <a:r>
              <a:rPr lang="en-GB" sz="2400" dirty="0">
                <a:latin typeface="Book Antiqua" panose="02040602050305030304" pitchFamily="18" charset="0"/>
              </a:rPr>
              <a:t>Continuously growing</a:t>
            </a:r>
          </a:p>
          <a:p>
            <a:pPr>
              <a:buSzPct val="125000"/>
              <a:buBlip>
                <a:blip r:embed="rId2"/>
              </a:buBlip>
            </a:pPr>
            <a:r>
              <a:rPr lang="en-GB" sz="2400" dirty="0">
                <a:latin typeface="Book Antiqua" panose="02040602050305030304" pitchFamily="18" charset="0"/>
              </a:rPr>
              <a:t>Keeps track of all transactions</a:t>
            </a:r>
          </a:p>
          <a:p>
            <a:pPr>
              <a:buSzPct val="125000"/>
              <a:buBlip>
                <a:blip r:embed="rId2"/>
              </a:buBlip>
            </a:pPr>
            <a:r>
              <a:rPr lang="en-GB" sz="2400" dirty="0">
                <a:latin typeface="Book Antiqua" panose="02040602050305030304" pitchFamily="18" charset="0"/>
              </a:rPr>
              <a:t>It is permanent</a:t>
            </a:r>
          </a:p>
          <a:p>
            <a:pPr>
              <a:buSzPct val="125000"/>
              <a:buBlip>
                <a:blip r:embed="rId2"/>
              </a:buBlip>
            </a:pPr>
            <a:r>
              <a:rPr lang="en-GB" sz="2400" dirty="0">
                <a:latin typeface="Book Antiqua" panose="02040602050305030304" pitchFamily="18" charset="0"/>
              </a:rPr>
              <a:t>Secure </a:t>
            </a:r>
          </a:p>
          <a:p>
            <a:pPr>
              <a:buSzPct val="125000"/>
              <a:buBlip>
                <a:blip r:embed="rId2"/>
              </a:buBlip>
            </a:pPr>
            <a:r>
              <a:rPr lang="en-GB" sz="2400" dirty="0">
                <a:latin typeface="Book Antiqua" panose="02040602050305030304" pitchFamily="18" charset="0"/>
              </a:rPr>
              <a:t>Chronological</a:t>
            </a:r>
          </a:p>
          <a:p>
            <a:pPr>
              <a:buSzPct val="125000"/>
              <a:buBlip>
                <a:blip r:embed="rId2"/>
              </a:buBlip>
            </a:pPr>
            <a:r>
              <a:rPr lang="en-GB" sz="2400" dirty="0">
                <a:latin typeface="Book Antiqua" panose="02040602050305030304" pitchFamily="18" charset="0"/>
              </a:rPr>
              <a:t>Immutable</a:t>
            </a:r>
          </a:p>
          <a:p>
            <a:endParaRPr lang="en-US" sz="2400" dirty="0">
              <a:latin typeface="Book Antiqua" panose="02040602050305030304" pitchFamily="18" charset="0"/>
            </a:endParaRPr>
          </a:p>
          <a:p>
            <a:endParaRPr lang="en-GB" sz="24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800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38667" y="255134"/>
            <a:ext cx="8949266" cy="701599"/>
          </a:xfrm>
        </p:spPr>
        <p:txBody>
          <a:bodyPr>
            <a:normAutofit/>
          </a:bodyPr>
          <a:lstStyle/>
          <a:p>
            <a:r>
              <a:rPr lang="en-GB" sz="35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A bit more in detail</a:t>
            </a:r>
            <a:endParaRPr lang="en-US" sz="3500" b="1" dirty="0">
              <a:solidFill>
                <a:schemeClr val="tx1">
                  <a:lumMod val="95000"/>
                  <a:lumOff val="5000"/>
                </a:schemeClr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2534" y="1084036"/>
            <a:ext cx="9084733" cy="5469164"/>
          </a:xfrm>
        </p:spPr>
        <p:txBody>
          <a:bodyPr>
            <a:noAutofit/>
          </a:bodyPr>
          <a:lstStyle/>
          <a:p>
            <a:pPr marL="342900" lvl="1" indent="-342900"/>
            <a:r>
              <a:rPr lang="en-GB" sz="2000" dirty="0">
                <a:latin typeface="Book Antiqua" panose="02040602050305030304" pitchFamily="18" charset="0"/>
              </a:rPr>
              <a:t>Decentralized system for exchange of value</a:t>
            </a:r>
          </a:p>
          <a:p>
            <a:pPr marL="342900" lvl="1" indent="-342900"/>
            <a:r>
              <a:rPr lang="en-GB" sz="2000" dirty="0">
                <a:latin typeface="Book Antiqua" panose="02040602050305030304" pitchFamily="18" charset="0"/>
              </a:rPr>
              <a:t>Uses a shared distributed ledger</a:t>
            </a:r>
          </a:p>
          <a:p>
            <a:pPr marL="342900" lvl="1" indent="-342900"/>
            <a:r>
              <a:rPr lang="en-GB" sz="2000" dirty="0">
                <a:latin typeface="Book Antiqua" panose="02040602050305030304" pitchFamily="18" charset="0"/>
              </a:rPr>
              <a:t>Transaction immutability achieved by way of blocking and chaining</a:t>
            </a:r>
          </a:p>
          <a:p>
            <a:pPr marL="342900" lvl="1" indent="-342900"/>
            <a:r>
              <a:rPr lang="en-GB" sz="2000" dirty="0">
                <a:latin typeface="Book Antiqua" panose="02040602050305030304" pitchFamily="18" charset="0"/>
              </a:rPr>
              <a:t>Leverages consensus mechanism for validating the transactions</a:t>
            </a:r>
          </a:p>
          <a:p>
            <a:pPr marL="342900" lvl="1" indent="-342900"/>
            <a:r>
              <a:rPr lang="en-GB" sz="2000" dirty="0">
                <a:latin typeface="Book Antiqua" panose="02040602050305030304" pitchFamily="18" charset="0"/>
              </a:rPr>
              <a:t>Uses Cryptography ( PK) for </a:t>
            </a:r>
            <a:r>
              <a:rPr lang="en-GB" sz="2000" dirty="0" smtClean="0">
                <a:latin typeface="Book Antiqua" panose="02040602050305030304" pitchFamily="18" charset="0"/>
              </a:rPr>
              <a:t>trust, </a:t>
            </a:r>
            <a:r>
              <a:rPr lang="en-GB" sz="2000" dirty="0">
                <a:latin typeface="Book Antiqua" panose="02040602050305030304" pitchFamily="18" charset="0"/>
              </a:rPr>
              <a:t>accountability and security</a:t>
            </a:r>
          </a:p>
          <a:p>
            <a:endParaRPr lang="en-GB" sz="20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790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oppercube" id="{8D199E35-8A30-447D-BB9D-7D2C2DC594D1}" vid="{C15574D1-E5ED-4386-A31D-850A536C2ED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Coppercube - Copy</Template>
  <TotalTime>1056</TotalTime>
  <Words>1693</Words>
  <Application>Microsoft Macintosh PowerPoint</Application>
  <PresentationFormat>Custom</PresentationFormat>
  <Paragraphs>398</Paragraphs>
  <Slides>41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Facet</vt:lpstr>
      <vt:lpstr>Blockchain Security</vt:lpstr>
      <vt:lpstr>A - Plan</vt:lpstr>
      <vt:lpstr>Today’s Agenda</vt:lpstr>
      <vt:lpstr>Today’s Agenda cont..</vt:lpstr>
      <vt:lpstr>Introduction</vt:lpstr>
      <vt:lpstr>Introduction cont..</vt:lpstr>
      <vt:lpstr>What is Blockchain?</vt:lpstr>
      <vt:lpstr>What is Blockchain?</vt:lpstr>
      <vt:lpstr>A bit more in detail</vt:lpstr>
      <vt:lpstr>Centralised Vs Decentralised</vt:lpstr>
      <vt:lpstr>Centralised Vs Decentralised cont..</vt:lpstr>
      <vt:lpstr>Value and Asset Management</vt:lpstr>
      <vt:lpstr>Value and Asset Management</vt:lpstr>
      <vt:lpstr>Real-world example</vt:lpstr>
      <vt:lpstr>Traditional Ledger vs Distributed Ledger</vt:lpstr>
      <vt:lpstr>Distributed Ledger</vt:lpstr>
      <vt:lpstr>DLT - Reconciliation</vt:lpstr>
      <vt:lpstr>DLT - Reconciliation</vt:lpstr>
      <vt:lpstr>R3 Consortium</vt:lpstr>
      <vt:lpstr>Hashing</vt:lpstr>
      <vt:lpstr>Blocks and Chaining</vt:lpstr>
      <vt:lpstr>Immutability</vt:lpstr>
      <vt:lpstr>Cryptography</vt:lpstr>
      <vt:lpstr>Blocks and Chaining</vt:lpstr>
      <vt:lpstr>Consensus</vt:lpstr>
      <vt:lpstr>Consensus – Proof of work</vt:lpstr>
      <vt:lpstr>Consensus – Proof of stake</vt:lpstr>
      <vt:lpstr>Ethereum</vt:lpstr>
      <vt:lpstr>Smart Contracts</vt:lpstr>
      <vt:lpstr>How does it work?</vt:lpstr>
      <vt:lpstr>DAO/DAC</vt:lpstr>
      <vt:lpstr>Uber</vt:lpstr>
      <vt:lpstr>Other Interesting Projects</vt:lpstr>
      <vt:lpstr>Real Estate</vt:lpstr>
      <vt:lpstr>Insurance</vt:lpstr>
      <vt:lpstr>Certificates of Authenticity </vt:lpstr>
      <vt:lpstr>Humanitarian aid </vt:lpstr>
      <vt:lpstr>Key Project</vt:lpstr>
      <vt:lpstr>What next?</vt:lpstr>
      <vt:lpstr>PowerPoint Presentation</vt:lpstr>
      <vt:lpstr>PowerPoint Presentation</vt:lpstr>
    </vt:vector>
  </TitlesOfParts>
  <Company>Cisco Systems,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 your title here</dc:title>
  <dc:creator>Ramesh Krishnasagar -T (ramekri2 - WHD CONSULTING at Cisco)</dc:creator>
  <cp:lastModifiedBy>Katy Anton</cp:lastModifiedBy>
  <cp:revision>109</cp:revision>
  <dcterms:created xsi:type="dcterms:W3CDTF">2017-06-21T14:26:38Z</dcterms:created>
  <dcterms:modified xsi:type="dcterms:W3CDTF">2018-02-22T18:25:28Z</dcterms:modified>
</cp:coreProperties>
</file>